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63" r:id="rId2"/>
    <p:sldId id="258" r:id="rId3"/>
    <p:sldId id="259" r:id="rId4"/>
    <p:sldId id="260" r:id="rId5"/>
    <p:sldId id="261" r:id="rId6"/>
    <p:sldId id="264" r:id="rId7"/>
    <p:sldId id="279" r:id="rId8"/>
    <p:sldId id="304" r:id="rId9"/>
    <p:sldId id="305" r:id="rId10"/>
    <p:sldId id="278" r:id="rId11"/>
    <p:sldId id="30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17"/>
    <p:restoredTop sz="89260" autoAdjust="0"/>
  </p:normalViewPr>
  <p:slideViewPr>
    <p:cSldViewPr snapToGrid="0" snapToObjects="1">
      <p:cViewPr>
        <p:scale>
          <a:sx n="99" d="100"/>
          <a:sy n="99" d="100"/>
        </p:scale>
        <p:origin x="-1944" y="-7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26524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3832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D504F96-958B-5949-94C1-AC74DEABCD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066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D504F96-958B-5949-94C1-AC74DEABCD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208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D504F96-958B-5949-94C1-AC74DEABCD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37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D504F96-958B-5949-94C1-AC74DEABCD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28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837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x-none" altLang="x-none">
              <a:latin typeface="Calibri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0815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Magnetization Prepared</a:t>
            </a:r>
            <a:r>
              <a:rPr lang="en-US" baseline="0" dirty="0" smtClean="0"/>
              <a:t> Rapid</a:t>
            </a:r>
            <a:r>
              <a:rPr lang="en-US" dirty="0" smtClean="0"/>
              <a:t> Gradient Echo pulse sequence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461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632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x-none" altLang="x-none" dirty="0">
              <a:latin typeface="Calibri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14375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92E572-DC9C-3F4E-92AB-A649BC3163B9}" type="datetimeFigureOut">
              <a:rPr lang="en-US" smtClean="0"/>
              <a:t>6/26/17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D8E64-5DA7-A044-90A0-905089B773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47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485900"/>
            <a:ext cx="3810000" cy="30861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5900"/>
            <a:ext cx="3810000" cy="30861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4686300"/>
            <a:ext cx="19050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F5C43B4D-BB58-1541-8D03-CC4557630797}" type="datetime1">
              <a:rPr lang="en-US" altLang="x-none"/>
              <a:pPr/>
              <a:t>6/26/17</a:t>
            </a:fld>
            <a:endParaRPr lang="en-US" altLang="x-none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4686300"/>
            <a:ext cx="28956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729C7F-4B16-1648-A8FD-3285524A03A6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6820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60" r:id="rId8"/>
    <p:sldLayoutId id="214748366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8.jpg"/><Relationship Id="rId7" Type="http://schemas.openxmlformats.org/officeDocument/2006/relationships/image" Target="../media/image9.jpg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0" y="507509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Introduction to MRI</a:t>
            </a:r>
            <a:endParaRPr lang="en"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27 June 2016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" name="Straight Connector 3"/>
          <p:cNvCxnSpPr/>
          <p:nvPr/>
        </p:nvCxnSpPr>
        <p:spPr>
          <a:xfrm>
            <a:off x="311700" y="2767764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170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331491" y="899624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 txBox="1">
            <a:spLocks/>
          </p:cNvSpPr>
          <p:nvPr/>
        </p:nvSpPr>
        <p:spPr>
          <a:xfrm>
            <a:off x="235500" y="220401"/>
            <a:ext cx="8066027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 smtClean="0"/>
              <a:t>Cortical Thickness – Changes with Age</a:t>
            </a:r>
            <a:endParaRPr lang="en-US" dirty="0"/>
          </a:p>
        </p:txBody>
      </p:sp>
      <p:pic>
        <p:nvPicPr>
          <p:cNvPr id="9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07"/>
          <a:stretch/>
        </p:blipFill>
        <p:spPr>
          <a:xfrm>
            <a:off x="235500" y="1162322"/>
            <a:ext cx="8270248" cy="3464758"/>
          </a:xfrm>
        </p:spPr>
      </p:pic>
      <p:sp>
        <p:nvSpPr>
          <p:cNvPr id="10" name="TextBox 9"/>
          <p:cNvSpPr txBox="1"/>
          <p:nvPr/>
        </p:nvSpPr>
        <p:spPr>
          <a:xfrm>
            <a:off x="6792519" y="4627080"/>
            <a:ext cx="17132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Shaw et al. 2006</a:t>
            </a:r>
            <a:endParaRPr lang="en-US" sz="1600" dirty="0"/>
          </a:p>
        </p:txBody>
      </p:sp>
      <p:sp>
        <p:nvSpPr>
          <p:cNvPr id="3" name="Rectangle 2"/>
          <p:cNvSpPr/>
          <p:nvPr/>
        </p:nvSpPr>
        <p:spPr>
          <a:xfrm>
            <a:off x="305833" y="1092029"/>
            <a:ext cx="322797" cy="2626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78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136569"/>
            <a:ext cx="8520600" cy="572700"/>
          </a:xfrm>
        </p:spPr>
        <p:txBody>
          <a:bodyPr/>
          <a:lstStyle/>
          <a:p>
            <a:r>
              <a:rPr lang="en-US" dirty="0" smtClean="0"/>
              <a:t>Cortical Thickness in MJ &amp; Alcohol Users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315" y="889455"/>
            <a:ext cx="5013985" cy="3860832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11700" y="895941"/>
            <a:ext cx="3506615" cy="3416400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spcAft>
                <a:spcPts val="8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MJ, Alcohol compared to non-users</a:t>
            </a:r>
          </a:p>
          <a:p>
            <a:pPr marL="285750" indent="-285750">
              <a:lnSpc>
                <a:spcPct val="100000"/>
              </a:lnSpc>
              <a:spcAft>
                <a:spcPts val="8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Mean age 17.4 </a:t>
            </a:r>
            <a:r>
              <a:rPr lang="en-US" sz="2400" dirty="0" err="1" smtClean="0">
                <a:solidFill>
                  <a:srgbClr val="000000"/>
                </a:solidFill>
              </a:rPr>
              <a:t>yo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00000"/>
              </a:lnSpc>
              <a:spcAft>
                <a:spcPts val="8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Reduced thickness in Alcohol users (red)</a:t>
            </a:r>
          </a:p>
          <a:p>
            <a:pPr marL="285750" indent="-285750">
              <a:lnSpc>
                <a:spcPct val="100000"/>
              </a:lnSpc>
              <a:spcAft>
                <a:spcPts val="8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Reduced thickness in MJ users (green)</a:t>
            </a:r>
          </a:p>
          <a:p>
            <a:pPr marL="285750" indent="-285750">
              <a:lnSpc>
                <a:spcPct val="100000"/>
              </a:lnSpc>
              <a:spcAft>
                <a:spcPts val="8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Reduced in both users (yellow)</a:t>
            </a:r>
            <a:endParaRPr lang="en-US" sz="2000" dirty="0">
              <a:solidFill>
                <a:srgbClr val="000000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59563" y="687525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92519" y="4691215"/>
            <a:ext cx="1964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Jacobus</a:t>
            </a:r>
            <a:r>
              <a:rPr lang="en-US" sz="1600" dirty="0" smtClean="0"/>
              <a:t> et </a:t>
            </a:r>
            <a:r>
              <a:rPr lang="en-US" sz="1600" dirty="0" smtClean="0"/>
              <a:t>al. </a:t>
            </a:r>
            <a:r>
              <a:rPr lang="en-US" sz="1600" dirty="0" smtClean="0"/>
              <a:t>2014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53941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572" y="99662"/>
            <a:ext cx="8066027" cy="857250"/>
          </a:xfrm>
        </p:spPr>
        <p:txBody>
          <a:bodyPr/>
          <a:lstStyle/>
          <a:p>
            <a:r>
              <a:rPr lang="en-US" dirty="0" smtClean="0"/>
              <a:t>Basis of All MRI – Magnetic</a:t>
            </a:r>
            <a:r>
              <a:rPr lang="en-US" dirty="0" smtClean="0"/>
              <a:t> Properties of Protons</a:t>
            </a:r>
            <a:endParaRPr lang="en-US" dirty="0"/>
          </a:p>
        </p:txBody>
      </p:sp>
      <p:grpSp>
        <p:nvGrpSpPr>
          <p:cNvPr id="11" name="Group 7"/>
          <p:cNvGrpSpPr>
            <a:grpSpLocks/>
          </p:cNvGrpSpPr>
          <p:nvPr/>
        </p:nvGrpSpPr>
        <p:grpSpPr bwMode="auto">
          <a:xfrm>
            <a:off x="1056725" y="2027370"/>
            <a:ext cx="784622" cy="1553765"/>
            <a:chOff x="640" y="1565"/>
            <a:chExt cx="659" cy="1305"/>
          </a:xfrm>
        </p:grpSpPr>
        <p:sp>
          <p:nvSpPr>
            <p:cNvPr id="12" name="Line 8"/>
            <p:cNvSpPr>
              <a:spLocks noChangeShapeType="1"/>
            </p:cNvSpPr>
            <p:nvPr/>
          </p:nvSpPr>
          <p:spPr bwMode="auto">
            <a:xfrm flipV="1">
              <a:off x="640" y="1565"/>
              <a:ext cx="637" cy="1305"/>
            </a:xfrm>
            <a:prstGeom prst="line">
              <a:avLst/>
            </a:prstGeom>
            <a:noFill/>
            <a:ln w="1270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0"/>
            </a:p>
          </p:txBody>
        </p:sp>
        <p:grpSp>
          <p:nvGrpSpPr>
            <p:cNvPr id="13" name="Group 9"/>
            <p:cNvGrpSpPr>
              <a:grpSpLocks/>
            </p:cNvGrpSpPr>
            <p:nvPr/>
          </p:nvGrpSpPr>
          <p:grpSpPr bwMode="auto">
            <a:xfrm>
              <a:off x="817" y="1930"/>
              <a:ext cx="482" cy="531"/>
              <a:chOff x="817" y="1930"/>
              <a:chExt cx="482" cy="531"/>
            </a:xfrm>
          </p:grpSpPr>
          <p:sp>
            <p:nvSpPr>
              <p:cNvPr id="14" name="Oval 10"/>
              <p:cNvSpPr>
                <a:spLocks noChangeArrowheads="1"/>
              </p:cNvSpPr>
              <p:nvPr/>
            </p:nvSpPr>
            <p:spPr bwMode="auto">
              <a:xfrm>
                <a:off x="817" y="2061"/>
                <a:ext cx="281" cy="31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5" name="Arc 11"/>
              <p:cNvSpPr>
                <a:spLocks/>
              </p:cNvSpPr>
              <p:nvPr/>
            </p:nvSpPr>
            <p:spPr bwMode="auto">
              <a:xfrm>
                <a:off x="872" y="2087"/>
                <a:ext cx="215" cy="194"/>
              </a:xfrm>
              <a:custGeom>
                <a:avLst/>
                <a:gdLst>
                  <a:gd name="G0" fmla="+- 89 0 0"/>
                  <a:gd name="G1" fmla="+- 21600 0 0"/>
                  <a:gd name="G2" fmla="+- 21600 0 0"/>
                  <a:gd name="T0" fmla="*/ 0 w 21688"/>
                  <a:gd name="T1" fmla="*/ 1 h 21600"/>
                  <a:gd name="T2" fmla="*/ 21688 w 21688"/>
                  <a:gd name="T3" fmla="*/ 21489 h 21600"/>
                  <a:gd name="T4" fmla="*/ 89 w 2168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88" h="21600" fill="none" extrusionOk="0">
                    <a:moveTo>
                      <a:pt x="-1" y="0"/>
                    </a:moveTo>
                    <a:cubicBezTo>
                      <a:pt x="29" y="0"/>
                      <a:pt x="59" y="-1"/>
                      <a:pt x="89" y="-1"/>
                    </a:cubicBezTo>
                    <a:cubicBezTo>
                      <a:pt x="11975" y="-1"/>
                      <a:pt x="21627" y="9603"/>
                      <a:pt x="21688" y="21488"/>
                    </a:cubicBezTo>
                  </a:path>
                  <a:path w="21688" h="21600" stroke="0" extrusionOk="0">
                    <a:moveTo>
                      <a:pt x="-1" y="0"/>
                    </a:moveTo>
                    <a:cubicBezTo>
                      <a:pt x="29" y="0"/>
                      <a:pt x="59" y="-1"/>
                      <a:pt x="89" y="-1"/>
                    </a:cubicBezTo>
                    <a:cubicBezTo>
                      <a:pt x="11975" y="-1"/>
                      <a:pt x="21627" y="9603"/>
                      <a:pt x="21688" y="21488"/>
                    </a:cubicBezTo>
                    <a:lnTo>
                      <a:pt x="89" y="2160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6" name="Arc 12"/>
              <p:cNvSpPr>
                <a:spLocks/>
              </p:cNvSpPr>
              <p:nvPr/>
            </p:nvSpPr>
            <p:spPr bwMode="auto">
              <a:xfrm>
                <a:off x="822" y="2166"/>
                <a:ext cx="202" cy="199"/>
              </a:xfrm>
              <a:custGeom>
                <a:avLst/>
                <a:gdLst>
                  <a:gd name="G0" fmla="+- 95 0 0"/>
                  <a:gd name="G1" fmla="+- 21600 0 0"/>
                  <a:gd name="G2" fmla="+- 21600 0 0"/>
                  <a:gd name="T0" fmla="*/ 0 w 21694"/>
                  <a:gd name="T1" fmla="*/ 1 h 21600"/>
                  <a:gd name="T2" fmla="*/ 21694 w 21694"/>
                  <a:gd name="T3" fmla="*/ 21491 h 21600"/>
                  <a:gd name="T4" fmla="*/ 95 w 21694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94" h="21600" fill="none" extrusionOk="0">
                    <a:moveTo>
                      <a:pt x="-1" y="0"/>
                    </a:moveTo>
                    <a:cubicBezTo>
                      <a:pt x="31" y="0"/>
                      <a:pt x="63" y="-1"/>
                      <a:pt x="95" y="-1"/>
                    </a:cubicBezTo>
                    <a:cubicBezTo>
                      <a:pt x="11981" y="-1"/>
                      <a:pt x="21634" y="9604"/>
                      <a:pt x="21694" y="21490"/>
                    </a:cubicBezTo>
                  </a:path>
                  <a:path w="21694" h="21600" stroke="0" extrusionOk="0">
                    <a:moveTo>
                      <a:pt x="-1" y="0"/>
                    </a:moveTo>
                    <a:cubicBezTo>
                      <a:pt x="31" y="0"/>
                      <a:pt x="63" y="-1"/>
                      <a:pt x="95" y="-1"/>
                    </a:cubicBezTo>
                    <a:cubicBezTo>
                      <a:pt x="11981" y="-1"/>
                      <a:pt x="21634" y="9604"/>
                      <a:pt x="21694" y="21490"/>
                    </a:cubicBezTo>
                    <a:lnTo>
                      <a:pt x="95" y="2160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7" name="Arc 13"/>
              <p:cNvSpPr>
                <a:spLocks/>
              </p:cNvSpPr>
              <p:nvPr/>
            </p:nvSpPr>
            <p:spPr bwMode="auto">
              <a:xfrm>
                <a:off x="821" y="2269"/>
                <a:ext cx="115" cy="139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1600"/>
                  <a:gd name="T2" fmla="*/ 21600 w 21600"/>
                  <a:gd name="T3" fmla="*/ 21600 h 21600"/>
                  <a:gd name="T4" fmla="*/ 0 w 21600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grpSp>
            <p:nvGrpSpPr>
              <p:cNvPr id="18" name="Group 14"/>
              <p:cNvGrpSpPr>
                <a:grpSpLocks/>
              </p:cNvGrpSpPr>
              <p:nvPr/>
            </p:nvGrpSpPr>
            <p:grpSpPr bwMode="auto">
              <a:xfrm>
                <a:off x="912" y="2188"/>
                <a:ext cx="387" cy="116"/>
                <a:chOff x="1220" y="2188"/>
                <a:chExt cx="282" cy="148"/>
              </a:xfrm>
            </p:grpSpPr>
            <p:sp>
              <p:nvSpPr>
                <p:cNvPr id="20" name="Arc 15"/>
                <p:cNvSpPr>
                  <a:spLocks/>
                </p:cNvSpPr>
                <p:nvPr/>
              </p:nvSpPr>
              <p:spPr bwMode="auto">
                <a:xfrm>
                  <a:off x="1343" y="2188"/>
                  <a:ext cx="159" cy="61"/>
                </a:xfrm>
                <a:custGeom>
                  <a:avLst/>
                  <a:gdLst>
                    <a:gd name="G0" fmla="+- 136 0 0"/>
                    <a:gd name="G1" fmla="+- 21600 0 0"/>
                    <a:gd name="G2" fmla="+- 21600 0 0"/>
                    <a:gd name="T0" fmla="*/ 0 w 21736"/>
                    <a:gd name="T1" fmla="*/ 1 h 21600"/>
                    <a:gd name="T2" fmla="*/ 21736 w 21736"/>
                    <a:gd name="T3" fmla="*/ 21600 h 21600"/>
                    <a:gd name="T4" fmla="*/ 136 w 21736"/>
                    <a:gd name="T5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1736" h="21600" fill="none" extrusionOk="0">
                      <a:moveTo>
                        <a:pt x="-1" y="0"/>
                      </a:moveTo>
                      <a:cubicBezTo>
                        <a:pt x="45" y="0"/>
                        <a:pt x="90" y="-1"/>
                        <a:pt x="136" y="-1"/>
                      </a:cubicBezTo>
                      <a:cubicBezTo>
                        <a:pt x="12065" y="-1"/>
                        <a:pt x="21736" y="9670"/>
                        <a:pt x="21736" y="21600"/>
                      </a:cubicBezTo>
                    </a:path>
                    <a:path w="21736" h="21600" stroke="0" extrusionOk="0">
                      <a:moveTo>
                        <a:pt x="-1" y="0"/>
                      </a:moveTo>
                      <a:cubicBezTo>
                        <a:pt x="45" y="0"/>
                        <a:pt x="90" y="-1"/>
                        <a:pt x="136" y="-1"/>
                      </a:cubicBezTo>
                      <a:cubicBezTo>
                        <a:pt x="12065" y="-1"/>
                        <a:pt x="21736" y="9670"/>
                        <a:pt x="21736" y="21600"/>
                      </a:cubicBezTo>
                      <a:lnTo>
                        <a:pt x="136" y="2160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triangle" w="med" len="med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50"/>
                </a:p>
              </p:txBody>
            </p:sp>
            <p:sp>
              <p:nvSpPr>
                <p:cNvPr id="21" name="Arc 16"/>
                <p:cNvSpPr>
                  <a:spLocks/>
                </p:cNvSpPr>
                <p:nvPr/>
              </p:nvSpPr>
              <p:spPr bwMode="auto">
                <a:xfrm>
                  <a:off x="1220" y="2249"/>
                  <a:ext cx="281" cy="87"/>
                </a:xfrm>
                <a:custGeom>
                  <a:avLst/>
                  <a:gdLst>
                    <a:gd name="G0" fmla="+- 0 0 0"/>
                    <a:gd name="G1" fmla="+- 0 0 0"/>
                    <a:gd name="G2" fmla="+- 21600 0 0"/>
                    <a:gd name="T0" fmla="*/ 21600 w 21600"/>
                    <a:gd name="T1" fmla="*/ 0 h 21600"/>
                    <a:gd name="T2" fmla="*/ 0 w 21600"/>
                    <a:gd name="T3" fmla="*/ 21600 h 21600"/>
                    <a:gd name="T4" fmla="*/ 0 w 21600"/>
                    <a:gd name="T5" fmla="*/ 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1600" h="21600" fill="none" extrusionOk="0">
                      <a:moveTo>
                        <a:pt x="21600" y="0"/>
                      </a:moveTo>
                      <a:cubicBezTo>
                        <a:pt x="21600" y="11929"/>
                        <a:pt x="11929" y="21599"/>
                        <a:pt x="0" y="21599"/>
                      </a:cubicBezTo>
                    </a:path>
                    <a:path w="21600" h="21600" stroke="0" extrusionOk="0">
                      <a:moveTo>
                        <a:pt x="21600" y="0"/>
                      </a:moveTo>
                      <a:cubicBezTo>
                        <a:pt x="21600" y="11929"/>
                        <a:pt x="11929" y="21599"/>
                        <a:pt x="0" y="2159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50"/>
                </a:p>
              </p:txBody>
            </p:sp>
          </p:grpSp>
          <p:sp>
            <p:nvSpPr>
              <p:cNvPr id="19" name="Rectangle 17"/>
              <p:cNvSpPr>
                <a:spLocks noChangeArrowheads="1"/>
              </p:cNvSpPr>
              <p:nvPr/>
            </p:nvSpPr>
            <p:spPr bwMode="auto">
              <a:xfrm>
                <a:off x="818" y="1930"/>
                <a:ext cx="308" cy="5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44053" tIns="21431" rIns="44053" bIns="21431">
                <a:spAutoFit/>
              </a:bodyPr>
              <a:lstStyle/>
              <a:p>
                <a:pPr defTabSz="280988" eaLnBrk="0" hangingPunct="0"/>
                <a:r>
                  <a:rPr lang="en-US" sz="3825" dirty="0">
                    <a:latin typeface="Times New Roman" charset="0"/>
                  </a:rPr>
                  <a:t>+</a:t>
                </a:r>
              </a:p>
            </p:txBody>
          </p:sp>
        </p:grpSp>
      </p:grpSp>
      <p:grpSp>
        <p:nvGrpSpPr>
          <p:cNvPr id="28" name="Group 2"/>
          <p:cNvGrpSpPr>
            <a:grpSpLocks/>
          </p:cNvGrpSpPr>
          <p:nvPr/>
        </p:nvGrpSpPr>
        <p:grpSpPr bwMode="auto">
          <a:xfrm>
            <a:off x="2146365" y="2056539"/>
            <a:ext cx="842963" cy="1701404"/>
            <a:chOff x="4428" y="1584"/>
            <a:chExt cx="708" cy="1429"/>
          </a:xfrm>
        </p:grpSpPr>
        <p:sp>
          <p:nvSpPr>
            <p:cNvPr id="29" name="Line 3"/>
            <p:cNvSpPr>
              <a:spLocks noChangeShapeType="1"/>
            </p:cNvSpPr>
            <p:nvPr/>
          </p:nvSpPr>
          <p:spPr bwMode="auto">
            <a:xfrm flipV="1">
              <a:off x="4428" y="1584"/>
              <a:ext cx="708" cy="1429"/>
            </a:xfrm>
            <a:prstGeom prst="line">
              <a:avLst/>
            </a:prstGeom>
            <a:noFill/>
            <a:ln w="1270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0"/>
            </a:p>
          </p:txBody>
        </p:sp>
        <p:sp>
          <p:nvSpPr>
            <p:cNvPr id="30" name="Rectangle 4"/>
            <p:cNvSpPr>
              <a:spLocks noChangeArrowheads="1"/>
            </p:cNvSpPr>
            <p:nvPr/>
          </p:nvSpPr>
          <p:spPr bwMode="auto">
            <a:xfrm rot="1589111">
              <a:off x="4556" y="1824"/>
              <a:ext cx="407" cy="105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0"/>
            </a:p>
          </p:txBody>
        </p:sp>
        <p:sp>
          <p:nvSpPr>
            <p:cNvPr id="31" name="Rectangle 5"/>
            <p:cNvSpPr>
              <a:spLocks noChangeArrowheads="1"/>
            </p:cNvSpPr>
            <p:nvPr/>
          </p:nvSpPr>
          <p:spPr bwMode="auto">
            <a:xfrm>
              <a:off x="4854" y="1900"/>
              <a:ext cx="209" cy="2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44053" tIns="21431" rIns="44053" bIns="21431">
              <a:spAutoFit/>
            </a:bodyPr>
            <a:lstStyle/>
            <a:p>
              <a:pPr defTabSz="280988" eaLnBrk="0" hangingPunct="0"/>
              <a:r>
                <a:rPr lang="en-US" sz="1725"/>
                <a:t>N</a:t>
              </a:r>
            </a:p>
          </p:txBody>
        </p:sp>
        <p:sp>
          <p:nvSpPr>
            <p:cNvPr id="32" name="Rectangle 6"/>
            <p:cNvSpPr>
              <a:spLocks noChangeArrowheads="1"/>
            </p:cNvSpPr>
            <p:nvPr/>
          </p:nvSpPr>
          <p:spPr bwMode="auto">
            <a:xfrm>
              <a:off x="4505" y="2469"/>
              <a:ext cx="199" cy="2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44053" tIns="21431" rIns="44053" bIns="21431">
              <a:spAutoFit/>
            </a:bodyPr>
            <a:lstStyle/>
            <a:p>
              <a:pPr defTabSz="280988" eaLnBrk="0" hangingPunct="0"/>
              <a:r>
                <a:rPr lang="en-US" sz="1725"/>
                <a:t>S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31381" y="3765320"/>
            <a:ext cx="31495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A moving charge creates a current, a current creates a magnetic field (and vice versa)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62777" y="825448"/>
            <a:ext cx="59891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Protons spin and have angular momentum</a:t>
            </a:r>
          </a:p>
          <a:p>
            <a:pPr algn="ctr"/>
            <a:r>
              <a:rPr lang="en-US" sz="2400" i="1" dirty="0"/>
              <a:t>This also gives them a magnetic moment</a:t>
            </a:r>
          </a:p>
        </p:txBody>
      </p:sp>
      <p:grpSp>
        <p:nvGrpSpPr>
          <p:cNvPr id="160" name="Group 2"/>
          <p:cNvGrpSpPr>
            <a:grpSpLocks/>
          </p:cNvGrpSpPr>
          <p:nvPr/>
        </p:nvGrpSpPr>
        <p:grpSpPr bwMode="auto">
          <a:xfrm>
            <a:off x="4185710" y="2190037"/>
            <a:ext cx="1323975" cy="1962150"/>
            <a:chOff x="900" y="1165"/>
            <a:chExt cx="1112" cy="1648"/>
          </a:xfrm>
        </p:grpSpPr>
        <p:sp>
          <p:nvSpPr>
            <p:cNvPr id="161" name="Oval 3"/>
            <p:cNvSpPr>
              <a:spLocks noChangeArrowheads="1"/>
            </p:cNvSpPr>
            <p:nvPr/>
          </p:nvSpPr>
          <p:spPr bwMode="auto">
            <a:xfrm>
              <a:off x="900" y="1165"/>
              <a:ext cx="1112" cy="304"/>
            </a:xfrm>
            <a:prstGeom prst="ellipse">
              <a:avLst/>
            </a:prstGeom>
            <a:noFill/>
            <a:ln w="508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0"/>
            </a:p>
          </p:txBody>
        </p:sp>
        <p:sp>
          <p:nvSpPr>
            <p:cNvPr id="162" name="Oval 4"/>
            <p:cNvSpPr>
              <a:spLocks noChangeArrowheads="1"/>
            </p:cNvSpPr>
            <p:nvPr/>
          </p:nvSpPr>
          <p:spPr bwMode="auto">
            <a:xfrm>
              <a:off x="1028" y="2589"/>
              <a:ext cx="856" cy="224"/>
            </a:xfrm>
            <a:prstGeom prst="ellipse">
              <a:avLst/>
            </a:prstGeom>
            <a:noFill/>
            <a:ln w="508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0"/>
            </a:p>
          </p:txBody>
        </p:sp>
        <p:sp>
          <p:nvSpPr>
            <p:cNvPr id="163" name="Line 5"/>
            <p:cNvSpPr>
              <a:spLocks noChangeShapeType="1"/>
            </p:cNvSpPr>
            <p:nvPr/>
          </p:nvSpPr>
          <p:spPr bwMode="auto">
            <a:xfrm flipH="1" flipV="1">
              <a:off x="904" y="1301"/>
              <a:ext cx="127" cy="1408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0"/>
            </a:p>
          </p:txBody>
        </p:sp>
        <p:sp>
          <p:nvSpPr>
            <p:cNvPr id="164" name="Line 6"/>
            <p:cNvSpPr>
              <a:spLocks noChangeShapeType="1"/>
            </p:cNvSpPr>
            <p:nvPr/>
          </p:nvSpPr>
          <p:spPr bwMode="auto">
            <a:xfrm flipV="1">
              <a:off x="1898" y="1301"/>
              <a:ext cx="100" cy="1408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0"/>
            </a:p>
          </p:txBody>
        </p:sp>
        <p:grpSp>
          <p:nvGrpSpPr>
            <p:cNvPr id="165" name="Group 7"/>
            <p:cNvGrpSpPr>
              <a:grpSpLocks/>
            </p:cNvGrpSpPr>
            <p:nvPr/>
          </p:nvGrpSpPr>
          <p:grpSpPr bwMode="auto">
            <a:xfrm>
              <a:off x="1694" y="1630"/>
              <a:ext cx="148" cy="277"/>
              <a:chOff x="1906" y="1630"/>
              <a:chExt cx="167" cy="277"/>
            </a:xfrm>
          </p:grpSpPr>
          <p:sp>
            <p:nvSpPr>
              <p:cNvPr id="221" name="Oval 8"/>
              <p:cNvSpPr>
                <a:spLocks noChangeArrowheads="1"/>
              </p:cNvSpPr>
              <p:nvPr/>
            </p:nvSpPr>
            <p:spPr bwMode="auto">
              <a:xfrm rot="21120000">
                <a:off x="1907" y="1769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22" name="Line 9"/>
              <p:cNvSpPr>
                <a:spLocks noChangeShapeType="1"/>
              </p:cNvSpPr>
              <p:nvPr/>
            </p:nvSpPr>
            <p:spPr bwMode="auto">
              <a:xfrm flipV="1">
                <a:off x="1906" y="1630"/>
                <a:ext cx="167" cy="277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66" name="Group 10"/>
            <p:cNvGrpSpPr>
              <a:grpSpLocks/>
            </p:cNvGrpSpPr>
            <p:nvPr/>
          </p:nvGrpSpPr>
          <p:grpSpPr bwMode="auto">
            <a:xfrm>
              <a:off x="1030" y="1835"/>
              <a:ext cx="248" cy="147"/>
              <a:chOff x="1158" y="1835"/>
              <a:chExt cx="280" cy="147"/>
            </a:xfrm>
          </p:grpSpPr>
          <p:sp>
            <p:nvSpPr>
              <p:cNvPr id="219" name="Oval 11"/>
              <p:cNvSpPr>
                <a:spLocks noChangeArrowheads="1"/>
              </p:cNvSpPr>
              <p:nvPr/>
            </p:nvSpPr>
            <p:spPr bwMode="auto">
              <a:xfrm rot="4560000">
                <a:off x="1197" y="1835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20" name="Line 12"/>
              <p:cNvSpPr>
                <a:spLocks noChangeShapeType="1"/>
              </p:cNvSpPr>
              <p:nvPr/>
            </p:nvSpPr>
            <p:spPr bwMode="auto">
              <a:xfrm>
                <a:off x="1158" y="1844"/>
                <a:ext cx="280" cy="138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67" name="Group 13"/>
            <p:cNvGrpSpPr>
              <a:grpSpLocks/>
            </p:cNvGrpSpPr>
            <p:nvPr/>
          </p:nvGrpSpPr>
          <p:grpSpPr bwMode="auto">
            <a:xfrm>
              <a:off x="1309" y="1914"/>
              <a:ext cx="287" cy="99"/>
              <a:chOff x="1472" y="1914"/>
              <a:chExt cx="324" cy="99"/>
            </a:xfrm>
          </p:grpSpPr>
          <p:sp>
            <p:nvSpPr>
              <p:cNvPr id="217" name="Oval 14"/>
              <p:cNvSpPr>
                <a:spLocks noChangeArrowheads="1"/>
              </p:cNvSpPr>
              <p:nvPr/>
            </p:nvSpPr>
            <p:spPr bwMode="auto">
              <a:xfrm rot="14460000">
                <a:off x="1644" y="1917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18" name="Line 15"/>
              <p:cNvSpPr>
                <a:spLocks noChangeShapeType="1"/>
              </p:cNvSpPr>
              <p:nvPr/>
            </p:nvSpPr>
            <p:spPr bwMode="auto">
              <a:xfrm flipH="1" flipV="1">
                <a:off x="1472" y="1914"/>
                <a:ext cx="324" cy="7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68" name="Group 16"/>
            <p:cNvGrpSpPr>
              <a:grpSpLocks/>
            </p:cNvGrpSpPr>
            <p:nvPr/>
          </p:nvGrpSpPr>
          <p:grpSpPr bwMode="auto">
            <a:xfrm>
              <a:off x="1246" y="2039"/>
              <a:ext cx="94" cy="306"/>
              <a:chOff x="1401" y="2039"/>
              <a:chExt cx="106" cy="306"/>
            </a:xfrm>
          </p:grpSpPr>
          <p:sp>
            <p:nvSpPr>
              <p:cNvPr id="215" name="Oval 17"/>
              <p:cNvSpPr>
                <a:spLocks noChangeArrowheads="1"/>
              </p:cNvSpPr>
              <p:nvPr/>
            </p:nvSpPr>
            <p:spPr bwMode="auto">
              <a:xfrm rot="9180000">
                <a:off x="1411" y="2086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16" name="Line 18"/>
              <p:cNvSpPr>
                <a:spLocks noChangeShapeType="1"/>
              </p:cNvSpPr>
              <p:nvPr/>
            </p:nvSpPr>
            <p:spPr bwMode="auto">
              <a:xfrm flipH="1">
                <a:off x="1401" y="2039"/>
                <a:ext cx="82" cy="306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69" name="Group 19"/>
            <p:cNvGrpSpPr>
              <a:grpSpLocks/>
            </p:cNvGrpSpPr>
            <p:nvPr/>
          </p:nvGrpSpPr>
          <p:grpSpPr bwMode="auto">
            <a:xfrm>
              <a:off x="1414" y="2371"/>
              <a:ext cx="86" cy="316"/>
              <a:chOff x="1591" y="2371"/>
              <a:chExt cx="96" cy="316"/>
            </a:xfrm>
          </p:grpSpPr>
          <p:sp>
            <p:nvSpPr>
              <p:cNvPr id="213" name="Oval 20"/>
              <p:cNvSpPr>
                <a:spLocks noChangeArrowheads="1"/>
              </p:cNvSpPr>
              <p:nvPr/>
            </p:nvSpPr>
            <p:spPr bwMode="auto">
              <a:xfrm rot="8580000">
                <a:off x="1591" y="2420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14" name="Line 21"/>
              <p:cNvSpPr>
                <a:spLocks noChangeShapeType="1"/>
              </p:cNvSpPr>
              <p:nvPr/>
            </p:nvSpPr>
            <p:spPr bwMode="auto">
              <a:xfrm flipH="1">
                <a:off x="1619" y="2371"/>
                <a:ext cx="26" cy="316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70" name="Group 22"/>
            <p:cNvGrpSpPr>
              <a:grpSpLocks/>
            </p:cNvGrpSpPr>
            <p:nvPr/>
          </p:nvGrpSpPr>
          <p:grpSpPr bwMode="auto">
            <a:xfrm>
              <a:off x="1457" y="2050"/>
              <a:ext cx="108" cy="311"/>
              <a:chOff x="1639" y="2050"/>
              <a:chExt cx="122" cy="311"/>
            </a:xfrm>
          </p:grpSpPr>
          <p:sp>
            <p:nvSpPr>
              <p:cNvPr id="211" name="Oval 23"/>
              <p:cNvSpPr>
                <a:spLocks noChangeArrowheads="1"/>
              </p:cNvSpPr>
              <p:nvPr/>
            </p:nvSpPr>
            <p:spPr bwMode="auto">
              <a:xfrm rot="17940000">
                <a:off x="1665" y="2215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12" name="Line 24"/>
              <p:cNvSpPr>
                <a:spLocks noChangeShapeType="1"/>
              </p:cNvSpPr>
              <p:nvPr/>
            </p:nvSpPr>
            <p:spPr bwMode="auto">
              <a:xfrm flipH="1" flipV="1">
                <a:off x="1639" y="2050"/>
                <a:ext cx="113" cy="311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71" name="Group 25"/>
            <p:cNvGrpSpPr>
              <a:grpSpLocks/>
            </p:cNvGrpSpPr>
            <p:nvPr/>
          </p:nvGrpSpPr>
          <p:grpSpPr bwMode="auto">
            <a:xfrm>
              <a:off x="1130" y="2266"/>
              <a:ext cx="101" cy="316"/>
              <a:chOff x="1271" y="2266"/>
              <a:chExt cx="114" cy="316"/>
            </a:xfrm>
          </p:grpSpPr>
          <p:sp>
            <p:nvSpPr>
              <p:cNvPr id="209" name="Oval 26"/>
              <p:cNvSpPr>
                <a:spLocks noChangeArrowheads="1"/>
              </p:cNvSpPr>
              <p:nvPr/>
            </p:nvSpPr>
            <p:spPr bwMode="auto">
              <a:xfrm rot="18060000">
                <a:off x="1289" y="2435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10" name="Line 27"/>
              <p:cNvSpPr>
                <a:spLocks noChangeShapeType="1"/>
              </p:cNvSpPr>
              <p:nvPr/>
            </p:nvSpPr>
            <p:spPr bwMode="auto">
              <a:xfrm flipH="1" flipV="1">
                <a:off x="1271" y="2266"/>
                <a:ext cx="100" cy="316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72" name="Group 28"/>
            <p:cNvGrpSpPr>
              <a:grpSpLocks/>
            </p:cNvGrpSpPr>
            <p:nvPr/>
          </p:nvGrpSpPr>
          <p:grpSpPr bwMode="auto">
            <a:xfrm>
              <a:off x="1522" y="2462"/>
              <a:ext cx="280" cy="96"/>
              <a:chOff x="1712" y="2462"/>
              <a:chExt cx="316" cy="96"/>
            </a:xfrm>
          </p:grpSpPr>
          <p:sp>
            <p:nvSpPr>
              <p:cNvPr id="207" name="Oval 29"/>
              <p:cNvSpPr>
                <a:spLocks noChangeArrowheads="1"/>
              </p:cNvSpPr>
              <p:nvPr/>
            </p:nvSpPr>
            <p:spPr bwMode="auto">
              <a:xfrm rot="3120000">
                <a:off x="1761" y="2462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08" name="Line 30"/>
              <p:cNvSpPr>
                <a:spLocks noChangeShapeType="1"/>
              </p:cNvSpPr>
              <p:nvPr/>
            </p:nvSpPr>
            <p:spPr bwMode="auto">
              <a:xfrm>
                <a:off x="1712" y="2514"/>
                <a:ext cx="316" cy="4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73" name="Group 31"/>
            <p:cNvGrpSpPr>
              <a:grpSpLocks/>
            </p:cNvGrpSpPr>
            <p:nvPr/>
          </p:nvGrpSpPr>
          <p:grpSpPr bwMode="auto">
            <a:xfrm>
              <a:off x="1632" y="1925"/>
              <a:ext cx="248" cy="153"/>
              <a:chOff x="1836" y="1925"/>
              <a:chExt cx="279" cy="153"/>
            </a:xfrm>
          </p:grpSpPr>
          <p:sp>
            <p:nvSpPr>
              <p:cNvPr id="205" name="Oval 32"/>
              <p:cNvSpPr>
                <a:spLocks noChangeArrowheads="1"/>
              </p:cNvSpPr>
              <p:nvPr/>
            </p:nvSpPr>
            <p:spPr bwMode="auto">
              <a:xfrm rot="1260000">
                <a:off x="1873" y="1979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06" name="Line 33"/>
              <p:cNvSpPr>
                <a:spLocks noChangeShapeType="1"/>
              </p:cNvSpPr>
              <p:nvPr/>
            </p:nvSpPr>
            <p:spPr bwMode="auto">
              <a:xfrm flipV="1">
                <a:off x="1836" y="1925"/>
                <a:ext cx="279" cy="153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74" name="Group 34"/>
            <p:cNvGrpSpPr>
              <a:grpSpLocks/>
            </p:cNvGrpSpPr>
            <p:nvPr/>
          </p:nvGrpSpPr>
          <p:grpSpPr bwMode="auto">
            <a:xfrm>
              <a:off x="1363" y="1748"/>
              <a:ext cx="280" cy="110"/>
              <a:chOff x="1533" y="1748"/>
              <a:chExt cx="316" cy="110"/>
            </a:xfrm>
          </p:grpSpPr>
          <p:sp>
            <p:nvSpPr>
              <p:cNvPr id="203" name="Oval 35"/>
              <p:cNvSpPr>
                <a:spLocks noChangeArrowheads="1"/>
              </p:cNvSpPr>
              <p:nvPr/>
            </p:nvSpPr>
            <p:spPr bwMode="auto">
              <a:xfrm rot="12600000">
                <a:off x="1702" y="1748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04" name="Line 36"/>
              <p:cNvSpPr>
                <a:spLocks noChangeShapeType="1"/>
              </p:cNvSpPr>
              <p:nvPr/>
            </p:nvSpPr>
            <p:spPr bwMode="auto">
              <a:xfrm flipH="1">
                <a:off x="1533" y="1768"/>
                <a:ext cx="316" cy="9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75" name="Group 37"/>
            <p:cNvGrpSpPr>
              <a:grpSpLocks/>
            </p:cNvGrpSpPr>
            <p:nvPr/>
          </p:nvGrpSpPr>
          <p:grpSpPr bwMode="auto">
            <a:xfrm>
              <a:off x="1575" y="2194"/>
              <a:ext cx="288" cy="99"/>
              <a:chOff x="1772" y="2194"/>
              <a:chExt cx="324" cy="99"/>
            </a:xfrm>
          </p:grpSpPr>
          <p:sp>
            <p:nvSpPr>
              <p:cNvPr id="201" name="Oval 38"/>
              <p:cNvSpPr>
                <a:spLocks noChangeArrowheads="1"/>
              </p:cNvSpPr>
              <p:nvPr/>
            </p:nvSpPr>
            <p:spPr bwMode="auto">
              <a:xfrm rot="14460000">
                <a:off x="1944" y="2197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02" name="Line 39"/>
              <p:cNvSpPr>
                <a:spLocks noChangeShapeType="1"/>
              </p:cNvSpPr>
              <p:nvPr/>
            </p:nvSpPr>
            <p:spPr bwMode="auto">
              <a:xfrm flipH="1" flipV="1">
                <a:off x="1772" y="2194"/>
                <a:ext cx="324" cy="7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76" name="Group 40"/>
            <p:cNvGrpSpPr>
              <a:grpSpLocks/>
            </p:cNvGrpSpPr>
            <p:nvPr/>
          </p:nvGrpSpPr>
          <p:grpSpPr bwMode="auto">
            <a:xfrm>
              <a:off x="1286" y="2252"/>
              <a:ext cx="160" cy="267"/>
              <a:chOff x="1447" y="2252"/>
              <a:chExt cx="180" cy="267"/>
            </a:xfrm>
          </p:grpSpPr>
          <p:sp>
            <p:nvSpPr>
              <p:cNvPr id="199" name="Oval 41"/>
              <p:cNvSpPr>
                <a:spLocks noChangeArrowheads="1"/>
              </p:cNvSpPr>
              <p:nvPr/>
            </p:nvSpPr>
            <p:spPr bwMode="auto">
              <a:xfrm rot="21300000">
                <a:off x="1451" y="2385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00" name="Line 42"/>
              <p:cNvSpPr>
                <a:spLocks noChangeShapeType="1"/>
              </p:cNvSpPr>
              <p:nvPr/>
            </p:nvSpPr>
            <p:spPr bwMode="auto">
              <a:xfrm flipV="1">
                <a:off x="1447" y="2252"/>
                <a:ext cx="180" cy="267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77" name="Group 43"/>
            <p:cNvGrpSpPr>
              <a:grpSpLocks/>
            </p:cNvGrpSpPr>
            <p:nvPr/>
          </p:nvGrpSpPr>
          <p:grpSpPr bwMode="auto">
            <a:xfrm>
              <a:off x="1596" y="2386"/>
              <a:ext cx="288" cy="99"/>
              <a:chOff x="1796" y="2386"/>
              <a:chExt cx="324" cy="99"/>
            </a:xfrm>
          </p:grpSpPr>
          <p:sp>
            <p:nvSpPr>
              <p:cNvPr id="197" name="Oval 44"/>
              <p:cNvSpPr>
                <a:spLocks noChangeArrowheads="1"/>
              </p:cNvSpPr>
              <p:nvPr/>
            </p:nvSpPr>
            <p:spPr bwMode="auto">
              <a:xfrm rot="14460000">
                <a:off x="1968" y="2389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98" name="Line 45"/>
              <p:cNvSpPr>
                <a:spLocks noChangeShapeType="1"/>
              </p:cNvSpPr>
              <p:nvPr/>
            </p:nvSpPr>
            <p:spPr bwMode="auto">
              <a:xfrm flipH="1" flipV="1">
                <a:off x="1796" y="2386"/>
                <a:ext cx="324" cy="7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78" name="Group 46"/>
            <p:cNvGrpSpPr>
              <a:grpSpLocks/>
            </p:cNvGrpSpPr>
            <p:nvPr/>
          </p:nvGrpSpPr>
          <p:grpSpPr bwMode="auto">
            <a:xfrm>
              <a:off x="1102" y="2639"/>
              <a:ext cx="290" cy="96"/>
              <a:chOff x="1239" y="2639"/>
              <a:chExt cx="327" cy="96"/>
            </a:xfrm>
          </p:grpSpPr>
          <p:sp>
            <p:nvSpPr>
              <p:cNvPr id="195" name="Oval 47"/>
              <p:cNvSpPr>
                <a:spLocks noChangeArrowheads="1"/>
              </p:cNvSpPr>
              <p:nvPr/>
            </p:nvSpPr>
            <p:spPr bwMode="auto">
              <a:xfrm rot="14280000">
                <a:off x="1414" y="2639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96" name="Line 48"/>
              <p:cNvSpPr>
                <a:spLocks noChangeShapeType="1"/>
              </p:cNvSpPr>
              <p:nvPr/>
            </p:nvSpPr>
            <p:spPr bwMode="auto">
              <a:xfrm flipH="1" flipV="1">
                <a:off x="1239" y="2648"/>
                <a:ext cx="327" cy="54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79" name="Group 49"/>
            <p:cNvGrpSpPr>
              <a:grpSpLocks/>
            </p:cNvGrpSpPr>
            <p:nvPr/>
          </p:nvGrpSpPr>
          <p:grpSpPr bwMode="auto">
            <a:xfrm>
              <a:off x="1490" y="2642"/>
              <a:ext cx="280" cy="96"/>
              <a:chOff x="1676" y="2642"/>
              <a:chExt cx="316" cy="96"/>
            </a:xfrm>
          </p:grpSpPr>
          <p:sp>
            <p:nvSpPr>
              <p:cNvPr id="193" name="Oval 50"/>
              <p:cNvSpPr>
                <a:spLocks noChangeArrowheads="1"/>
              </p:cNvSpPr>
              <p:nvPr/>
            </p:nvSpPr>
            <p:spPr bwMode="auto">
              <a:xfrm rot="3120000">
                <a:off x="1725" y="2642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94" name="Line 51"/>
              <p:cNvSpPr>
                <a:spLocks noChangeShapeType="1"/>
              </p:cNvSpPr>
              <p:nvPr/>
            </p:nvSpPr>
            <p:spPr bwMode="auto">
              <a:xfrm>
                <a:off x="1676" y="2694"/>
                <a:ext cx="316" cy="4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80" name="Group 52"/>
            <p:cNvGrpSpPr>
              <a:grpSpLocks/>
            </p:cNvGrpSpPr>
            <p:nvPr/>
          </p:nvGrpSpPr>
          <p:grpSpPr bwMode="auto">
            <a:xfrm>
              <a:off x="1262" y="1610"/>
              <a:ext cx="288" cy="99"/>
              <a:chOff x="1420" y="1610"/>
              <a:chExt cx="324" cy="99"/>
            </a:xfrm>
          </p:grpSpPr>
          <p:sp>
            <p:nvSpPr>
              <p:cNvPr id="191" name="Oval 53"/>
              <p:cNvSpPr>
                <a:spLocks noChangeArrowheads="1"/>
              </p:cNvSpPr>
              <p:nvPr/>
            </p:nvSpPr>
            <p:spPr bwMode="auto">
              <a:xfrm rot="14460000">
                <a:off x="1592" y="1613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92" name="Line 54"/>
              <p:cNvSpPr>
                <a:spLocks noChangeShapeType="1"/>
              </p:cNvSpPr>
              <p:nvPr/>
            </p:nvSpPr>
            <p:spPr bwMode="auto">
              <a:xfrm flipH="1" flipV="1">
                <a:off x="1420" y="1610"/>
                <a:ext cx="324" cy="70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81" name="Group 55"/>
            <p:cNvGrpSpPr>
              <a:grpSpLocks/>
            </p:cNvGrpSpPr>
            <p:nvPr/>
          </p:nvGrpSpPr>
          <p:grpSpPr bwMode="auto">
            <a:xfrm>
              <a:off x="1176" y="1602"/>
              <a:ext cx="109" cy="311"/>
              <a:chOff x="1323" y="1602"/>
              <a:chExt cx="122" cy="311"/>
            </a:xfrm>
          </p:grpSpPr>
          <p:sp>
            <p:nvSpPr>
              <p:cNvPr id="189" name="Oval 56"/>
              <p:cNvSpPr>
                <a:spLocks noChangeArrowheads="1"/>
              </p:cNvSpPr>
              <p:nvPr/>
            </p:nvSpPr>
            <p:spPr bwMode="auto">
              <a:xfrm rot="17940000">
                <a:off x="1349" y="1767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90" name="Line 57"/>
              <p:cNvSpPr>
                <a:spLocks noChangeShapeType="1"/>
              </p:cNvSpPr>
              <p:nvPr/>
            </p:nvSpPr>
            <p:spPr bwMode="auto">
              <a:xfrm flipH="1" flipV="1">
                <a:off x="1323" y="1602"/>
                <a:ext cx="113" cy="311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82" name="Group 58"/>
            <p:cNvGrpSpPr>
              <a:grpSpLocks/>
            </p:cNvGrpSpPr>
            <p:nvPr/>
          </p:nvGrpSpPr>
          <p:grpSpPr bwMode="auto">
            <a:xfrm>
              <a:off x="1059" y="1982"/>
              <a:ext cx="101" cy="316"/>
              <a:chOff x="1191" y="1982"/>
              <a:chExt cx="114" cy="316"/>
            </a:xfrm>
          </p:grpSpPr>
          <p:sp>
            <p:nvSpPr>
              <p:cNvPr id="187" name="Oval 59"/>
              <p:cNvSpPr>
                <a:spLocks noChangeArrowheads="1"/>
              </p:cNvSpPr>
              <p:nvPr/>
            </p:nvSpPr>
            <p:spPr bwMode="auto">
              <a:xfrm rot="18060000">
                <a:off x="1209" y="2151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88" name="Line 60"/>
              <p:cNvSpPr>
                <a:spLocks noChangeShapeType="1"/>
              </p:cNvSpPr>
              <p:nvPr/>
            </p:nvSpPr>
            <p:spPr bwMode="auto">
              <a:xfrm flipH="1" flipV="1">
                <a:off x="1191" y="1982"/>
                <a:ext cx="100" cy="316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grpSp>
          <p:nvGrpSpPr>
            <p:cNvPr id="183" name="Group 61"/>
            <p:cNvGrpSpPr>
              <a:grpSpLocks/>
            </p:cNvGrpSpPr>
            <p:nvPr/>
          </p:nvGrpSpPr>
          <p:grpSpPr bwMode="auto">
            <a:xfrm>
              <a:off x="1419" y="2358"/>
              <a:ext cx="280" cy="96"/>
              <a:chOff x="1596" y="2358"/>
              <a:chExt cx="316" cy="96"/>
            </a:xfrm>
          </p:grpSpPr>
          <p:sp>
            <p:nvSpPr>
              <p:cNvPr id="185" name="Oval 62"/>
              <p:cNvSpPr>
                <a:spLocks noChangeArrowheads="1"/>
              </p:cNvSpPr>
              <p:nvPr/>
            </p:nvSpPr>
            <p:spPr bwMode="auto">
              <a:xfrm rot="3120000">
                <a:off x="1645" y="2358"/>
                <a:ext cx="96" cy="96"/>
              </a:xfrm>
              <a:prstGeom prst="ellipse">
                <a:avLst/>
              </a:prstGeom>
              <a:solidFill>
                <a:srgbClr val="3365FB"/>
              </a:solidFill>
              <a:ln w="127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86" name="Line 63"/>
              <p:cNvSpPr>
                <a:spLocks noChangeShapeType="1"/>
              </p:cNvSpPr>
              <p:nvPr/>
            </p:nvSpPr>
            <p:spPr bwMode="auto">
              <a:xfrm>
                <a:off x="1596" y="2410"/>
                <a:ext cx="316" cy="4"/>
              </a:xfrm>
              <a:prstGeom prst="lin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sp>
          <p:nvSpPr>
            <p:cNvPr id="184" name="Oval 64"/>
            <p:cNvSpPr>
              <a:spLocks noChangeArrowheads="1"/>
            </p:cNvSpPr>
            <p:nvPr/>
          </p:nvSpPr>
          <p:spPr bwMode="auto">
            <a:xfrm>
              <a:off x="939" y="1545"/>
              <a:ext cx="1034" cy="264"/>
            </a:xfrm>
            <a:prstGeom prst="ellips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0"/>
            </a:p>
          </p:txBody>
        </p:sp>
      </p:grpSp>
      <p:sp>
        <p:nvSpPr>
          <p:cNvPr id="299" name="TextBox 298"/>
          <p:cNvSpPr txBox="1"/>
          <p:nvPr/>
        </p:nvSpPr>
        <p:spPr>
          <a:xfrm>
            <a:off x="5743110" y="2125919"/>
            <a:ext cx="35407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Think of brain as bulk matter with anisotropic distribution of magnetic moments (from H</a:t>
            </a:r>
            <a:r>
              <a:rPr lang="en-US" sz="2400" baseline="-25000" dirty="0"/>
              <a:t>2</a:t>
            </a:r>
            <a:r>
              <a:rPr lang="en-US" sz="2400" dirty="0"/>
              <a:t>0 atoms)</a:t>
            </a:r>
          </a:p>
        </p:txBody>
      </p:sp>
      <p:cxnSp>
        <p:nvCxnSpPr>
          <p:cNvPr id="87" name="Straight Connector 86"/>
          <p:cNvCxnSpPr/>
          <p:nvPr/>
        </p:nvCxnSpPr>
        <p:spPr>
          <a:xfrm>
            <a:off x="259563" y="687525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544394" y="1749012"/>
            <a:ext cx="3086100" cy="312722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5726176" y="1910077"/>
            <a:ext cx="0" cy="23444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969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145"/>
          <p:cNvGrpSpPr>
            <a:grpSpLocks/>
          </p:cNvGrpSpPr>
          <p:nvPr/>
        </p:nvGrpSpPr>
        <p:grpSpPr bwMode="auto">
          <a:xfrm>
            <a:off x="4112103" y="1917171"/>
            <a:ext cx="2575322" cy="2343150"/>
            <a:chOff x="3086" y="1080"/>
            <a:chExt cx="2163" cy="1968"/>
          </a:xfrm>
        </p:grpSpPr>
        <p:grpSp>
          <p:nvGrpSpPr>
            <p:cNvPr id="90" name="Group 143"/>
            <p:cNvGrpSpPr>
              <a:grpSpLocks/>
            </p:cNvGrpSpPr>
            <p:nvPr/>
          </p:nvGrpSpPr>
          <p:grpSpPr bwMode="auto">
            <a:xfrm>
              <a:off x="3086" y="1080"/>
              <a:ext cx="1738" cy="1968"/>
              <a:chOff x="3086" y="1080"/>
              <a:chExt cx="1738" cy="1968"/>
            </a:xfrm>
          </p:grpSpPr>
          <p:grpSp>
            <p:nvGrpSpPr>
              <p:cNvPr id="93" name="Group 67"/>
              <p:cNvGrpSpPr>
                <a:grpSpLocks/>
              </p:cNvGrpSpPr>
              <p:nvPr/>
            </p:nvGrpSpPr>
            <p:grpSpPr bwMode="auto">
              <a:xfrm>
                <a:off x="3711" y="1273"/>
                <a:ext cx="1113" cy="1648"/>
                <a:chOff x="3711" y="1273"/>
                <a:chExt cx="1113" cy="1648"/>
              </a:xfrm>
            </p:grpSpPr>
            <p:sp>
              <p:nvSpPr>
                <p:cNvPr id="99" name="Oval 68"/>
                <p:cNvSpPr>
                  <a:spLocks noChangeArrowheads="1"/>
                </p:cNvSpPr>
                <p:nvPr/>
              </p:nvSpPr>
              <p:spPr bwMode="auto">
                <a:xfrm>
                  <a:off x="3711" y="1273"/>
                  <a:ext cx="1113" cy="304"/>
                </a:xfrm>
                <a:prstGeom prst="ellipse">
                  <a:avLst/>
                </a:prstGeom>
                <a:noFill/>
                <a:ln w="508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50"/>
                </a:p>
              </p:txBody>
            </p:sp>
            <p:sp>
              <p:nvSpPr>
                <p:cNvPr id="100" name="Oval 69"/>
                <p:cNvSpPr>
                  <a:spLocks noChangeArrowheads="1"/>
                </p:cNvSpPr>
                <p:nvPr/>
              </p:nvSpPr>
              <p:spPr bwMode="auto">
                <a:xfrm>
                  <a:off x="3839" y="2697"/>
                  <a:ext cx="857" cy="224"/>
                </a:xfrm>
                <a:prstGeom prst="ellipse">
                  <a:avLst/>
                </a:prstGeom>
                <a:noFill/>
                <a:ln w="508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50"/>
                </a:p>
              </p:txBody>
            </p:sp>
            <p:sp>
              <p:nvSpPr>
                <p:cNvPr id="101" name="Line 70"/>
                <p:cNvSpPr>
                  <a:spLocks noChangeShapeType="1"/>
                </p:cNvSpPr>
                <p:nvPr/>
              </p:nvSpPr>
              <p:spPr bwMode="auto">
                <a:xfrm flipH="1" flipV="1">
                  <a:off x="3715" y="1409"/>
                  <a:ext cx="128" cy="1408"/>
                </a:xfrm>
                <a:prstGeom prst="line">
                  <a:avLst/>
                </a:prstGeom>
                <a:noFill/>
                <a:ln w="508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50"/>
                </a:p>
              </p:txBody>
            </p:sp>
            <p:sp>
              <p:nvSpPr>
                <p:cNvPr id="102" name="Line 71"/>
                <p:cNvSpPr>
                  <a:spLocks noChangeShapeType="1"/>
                </p:cNvSpPr>
                <p:nvPr/>
              </p:nvSpPr>
              <p:spPr bwMode="auto">
                <a:xfrm flipV="1">
                  <a:off x="4710" y="1409"/>
                  <a:ext cx="100" cy="1408"/>
                </a:xfrm>
                <a:prstGeom prst="line">
                  <a:avLst/>
                </a:prstGeom>
                <a:noFill/>
                <a:ln w="508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50"/>
                </a:p>
              </p:txBody>
            </p:sp>
            <p:grpSp>
              <p:nvGrpSpPr>
                <p:cNvPr id="103" name="Group 72"/>
                <p:cNvGrpSpPr>
                  <a:grpSpLocks/>
                </p:cNvGrpSpPr>
                <p:nvPr/>
              </p:nvGrpSpPr>
              <p:grpSpPr bwMode="auto">
                <a:xfrm>
                  <a:off x="4535" y="1710"/>
                  <a:ext cx="85" cy="333"/>
                  <a:chOff x="5075" y="1602"/>
                  <a:chExt cx="96" cy="333"/>
                </a:xfrm>
              </p:grpSpPr>
              <p:sp>
                <p:nvSpPr>
                  <p:cNvPr id="159" name="Oval 73"/>
                  <p:cNvSpPr>
                    <a:spLocks noChangeArrowheads="1"/>
                  </p:cNvSpPr>
                  <p:nvPr/>
                </p:nvSpPr>
                <p:spPr bwMode="auto">
                  <a:xfrm rot="19140000">
                    <a:off x="5075" y="1780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223" name="Line 74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5125" y="1602"/>
                    <a:ext cx="2" cy="333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04" name="Group 75"/>
                <p:cNvGrpSpPr>
                  <a:grpSpLocks/>
                </p:cNvGrpSpPr>
                <p:nvPr/>
              </p:nvGrpSpPr>
              <p:grpSpPr bwMode="auto">
                <a:xfrm>
                  <a:off x="3829" y="1728"/>
                  <a:ext cx="86" cy="319"/>
                  <a:chOff x="3829" y="1728"/>
                  <a:chExt cx="86" cy="319"/>
                </a:xfrm>
              </p:grpSpPr>
              <p:sp>
                <p:nvSpPr>
                  <p:cNvPr id="157" name="Oval 76"/>
                  <p:cNvSpPr>
                    <a:spLocks noChangeArrowheads="1"/>
                  </p:cNvSpPr>
                  <p:nvPr/>
                </p:nvSpPr>
                <p:spPr bwMode="auto">
                  <a:xfrm rot="8280000">
                    <a:off x="3829" y="1850"/>
                    <a:ext cx="8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58" name="Line 77"/>
                  <p:cNvSpPr>
                    <a:spLocks noChangeShapeType="1"/>
                  </p:cNvSpPr>
                  <p:nvPr/>
                </p:nvSpPr>
                <p:spPr bwMode="auto">
                  <a:xfrm>
                    <a:off x="3869" y="1728"/>
                    <a:ext cx="2" cy="319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 type="triangle" w="med" len="med"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05" name="Group 78"/>
                <p:cNvGrpSpPr>
                  <a:grpSpLocks/>
                </p:cNvGrpSpPr>
                <p:nvPr/>
              </p:nvGrpSpPr>
              <p:grpSpPr bwMode="auto">
                <a:xfrm>
                  <a:off x="4185" y="1964"/>
                  <a:ext cx="85" cy="332"/>
                  <a:chOff x="4681" y="1856"/>
                  <a:chExt cx="96" cy="332"/>
                </a:xfrm>
              </p:grpSpPr>
              <p:sp>
                <p:nvSpPr>
                  <p:cNvPr id="155" name="Oval 79"/>
                  <p:cNvSpPr>
                    <a:spLocks noChangeArrowheads="1"/>
                  </p:cNvSpPr>
                  <p:nvPr/>
                </p:nvSpPr>
                <p:spPr bwMode="auto">
                  <a:xfrm rot="19200000">
                    <a:off x="4681" y="2034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56" name="Line 8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730" y="1856"/>
                    <a:ext cx="7" cy="332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06" name="Group 81"/>
                <p:cNvGrpSpPr>
                  <a:grpSpLocks/>
                </p:cNvGrpSpPr>
                <p:nvPr/>
              </p:nvGrpSpPr>
              <p:grpSpPr bwMode="auto">
                <a:xfrm>
                  <a:off x="3865" y="2064"/>
                  <a:ext cx="85" cy="316"/>
                  <a:chOff x="3865" y="2064"/>
                  <a:chExt cx="85" cy="316"/>
                </a:xfrm>
              </p:grpSpPr>
              <p:sp>
                <p:nvSpPr>
                  <p:cNvPr id="153" name="Oval 82"/>
                  <p:cNvSpPr>
                    <a:spLocks noChangeArrowheads="1"/>
                  </p:cNvSpPr>
                  <p:nvPr/>
                </p:nvSpPr>
                <p:spPr bwMode="auto">
                  <a:xfrm rot="8340000">
                    <a:off x="3865" y="2198"/>
                    <a:ext cx="85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54" name="Line 83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905" y="2064"/>
                    <a:ext cx="1" cy="316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 type="triangle" w="med" len="med"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07" name="Group 84"/>
                <p:cNvGrpSpPr>
                  <a:grpSpLocks/>
                </p:cNvGrpSpPr>
                <p:nvPr/>
              </p:nvGrpSpPr>
              <p:grpSpPr bwMode="auto">
                <a:xfrm>
                  <a:off x="4253" y="2500"/>
                  <a:ext cx="86" cy="317"/>
                  <a:chOff x="4758" y="2392"/>
                  <a:chExt cx="96" cy="317"/>
                </a:xfrm>
              </p:grpSpPr>
              <p:sp>
                <p:nvSpPr>
                  <p:cNvPr id="151" name="Oval 85"/>
                  <p:cNvSpPr>
                    <a:spLocks noChangeArrowheads="1"/>
                  </p:cNvSpPr>
                  <p:nvPr/>
                </p:nvSpPr>
                <p:spPr bwMode="auto">
                  <a:xfrm rot="8280000">
                    <a:off x="4758" y="2441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52" name="Line 86"/>
                  <p:cNvSpPr>
                    <a:spLocks noChangeShapeType="1"/>
                  </p:cNvSpPr>
                  <p:nvPr/>
                </p:nvSpPr>
                <p:spPr bwMode="auto">
                  <a:xfrm>
                    <a:off x="4803" y="2392"/>
                    <a:ext cx="2" cy="317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08" name="Group 87"/>
                <p:cNvGrpSpPr>
                  <a:grpSpLocks/>
                </p:cNvGrpSpPr>
                <p:nvPr/>
              </p:nvGrpSpPr>
              <p:grpSpPr bwMode="auto">
                <a:xfrm>
                  <a:off x="4298" y="2113"/>
                  <a:ext cx="85" cy="316"/>
                  <a:chOff x="4808" y="2005"/>
                  <a:chExt cx="96" cy="316"/>
                </a:xfrm>
              </p:grpSpPr>
              <p:sp>
                <p:nvSpPr>
                  <p:cNvPr id="149" name="Oval 88"/>
                  <p:cNvSpPr>
                    <a:spLocks noChangeArrowheads="1"/>
                  </p:cNvSpPr>
                  <p:nvPr/>
                </p:nvSpPr>
                <p:spPr bwMode="auto">
                  <a:xfrm rot="8340000">
                    <a:off x="4808" y="2055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50" name="Line 89"/>
                  <p:cNvSpPr>
                    <a:spLocks noChangeShapeType="1"/>
                  </p:cNvSpPr>
                  <p:nvPr/>
                </p:nvSpPr>
                <p:spPr bwMode="auto">
                  <a:xfrm>
                    <a:off x="4852" y="2005"/>
                    <a:ext cx="0" cy="316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09" name="Group 90"/>
                <p:cNvGrpSpPr>
                  <a:grpSpLocks/>
                </p:cNvGrpSpPr>
                <p:nvPr/>
              </p:nvGrpSpPr>
              <p:grpSpPr bwMode="auto">
                <a:xfrm>
                  <a:off x="3909" y="2440"/>
                  <a:ext cx="86" cy="331"/>
                  <a:chOff x="4371" y="2332"/>
                  <a:chExt cx="96" cy="331"/>
                </a:xfrm>
              </p:grpSpPr>
              <p:sp>
                <p:nvSpPr>
                  <p:cNvPr id="147" name="Oval 91"/>
                  <p:cNvSpPr>
                    <a:spLocks noChangeArrowheads="1"/>
                  </p:cNvSpPr>
                  <p:nvPr/>
                </p:nvSpPr>
                <p:spPr bwMode="auto">
                  <a:xfrm rot="19140000">
                    <a:off x="4371" y="2510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48" name="Line 9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420" y="2332"/>
                    <a:ext cx="3" cy="331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10" name="Group 93"/>
                <p:cNvGrpSpPr>
                  <a:grpSpLocks/>
                </p:cNvGrpSpPr>
                <p:nvPr/>
              </p:nvGrpSpPr>
              <p:grpSpPr bwMode="auto">
                <a:xfrm>
                  <a:off x="4544" y="2473"/>
                  <a:ext cx="85" cy="315"/>
                  <a:chOff x="5085" y="2365"/>
                  <a:chExt cx="96" cy="315"/>
                </a:xfrm>
              </p:grpSpPr>
              <p:sp>
                <p:nvSpPr>
                  <p:cNvPr id="145" name="Oval 94"/>
                  <p:cNvSpPr>
                    <a:spLocks noChangeArrowheads="1"/>
                  </p:cNvSpPr>
                  <p:nvPr/>
                </p:nvSpPr>
                <p:spPr bwMode="auto">
                  <a:xfrm rot="8220000">
                    <a:off x="5085" y="2413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46" name="Line 95"/>
                  <p:cNvSpPr>
                    <a:spLocks noChangeShapeType="1"/>
                  </p:cNvSpPr>
                  <p:nvPr/>
                </p:nvSpPr>
                <p:spPr bwMode="auto">
                  <a:xfrm>
                    <a:off x="5128" y="2365"/>
                    <a:ext cx="8" cy="315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11" name="Group 96"/>
                <p:cNvGrpSpPr>
                  <a:grpSpLocks/>
                </p:cNvGrpSpPr>
                <p:nvPr/>
              </p:nvGrpSpPr>
              <p:grpSpPr bwMode="auto">
                <a:xfrm>
                  <a:off x="4422" y="1878"/>
                  <a:ext cx="86" cy="317"/>
                  <a:chOff x="4948" y="1770"/>
                  <a:chExt cx="96" cy="317"/>
                </a:xfrm>
              </p:grpSpPr>
              <p:sp>
                <p:nvSpPr>
                  <p:cNvPr id="143" name="Oval 97"/>
                  <p:cNvSpPr>
                    <a:spLocks noChangeArrowheads="1"/>
                  </p:cNvSpPr>
                  <p:nvPr/>
                </p:nvSpPr>
                <p:spPr bwMode="auto">
                  <a:xfrm rot="8280000">
                    <a:off x="4948" y="1821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44" name="Line 98"/>
                  <p:cNvSpPr>
                    <a:spLocks noChangeShapeType="1"/>
                  </p:cNvSpPr>
                  <p:nvPr/>
                </p:nvSpPr>
                <p:spPr bwMode="auto">
                  <a:xfrm>
                    <a:off x="4992" y="1770"/>
                    <a:ext cx="3" cy="317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12" name="Group 99"/>
                <p:cNvGrpSpPr>
                  <a:grpSpLocks/>
                </p:cNvGrpSpPr>
                <p:nvPr/>
              </p:nvGrpSpPr>
              <p:grpSpPr bwMode="auto">
                <a:xfrm>
                  <a:off x="4263" y="1744"/>
                  <a:ext cx="85" cy="333"/>
                  <a:chOff x="4769" y="1636"/>
                  <a:chExt cx="96" cy="333"/>
                </a:xfrm>
              </p:grpSpPr>
              <p:sp>
                <p:nvSpPr>
                  <p:cNvPr id="141" name="Oval 100"/>
                  <p:cNvSpPr>
                    <a:spLocks noChangeArrowheads="1"/>
                  </p:cNvSpPr>
                  <p:nvPr/>
                </p:nvSpPr>
                <p:spPr bwMode="auto">
                  <a:xfrm rot="19140000">
                    <a:off x="4769" y="1816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42" name="Line 101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819" y="1636"/>
                    <a:ext cx="1" cy="333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13" name="Group 102"/>
                <p:cNvGrpSpPr>
                  <a:grpSpLocks/>
                </p:cNvGrpSpPr>
                <p:nvPr/>
              </p:nvGrpSpPr>
              <p:grpSpPr bwMode="auto">
                <a:xfrm>
                  <a:off x="4580" y="2037"/>
                  <a:ext cx="86" cy="315"/>
                  <a:chOff x="4580" y="2037"/>
                  <a:chExt cx="86" cy="315"/>
                </a:xfrm>
              </p:grpSpPr>
              <p:sp>
                <p:nvSpPr>
                  <p:cNvPr id="139" name="Oval 103"/>
                  <p:cNvSpPr>
                    <a:spLocks noChangeArrowheads="1"/>
                  </p:cNvSpPr>
                  <p:nvPr/>
                </p:nvSpPr>
                <p:spPr bwMode="auto">
                  <a:xfrm rot="8340000">
                    <a:off x="4580" y="2184"/>
                    <a:ext cx="8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40" name="Line 104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4619" y="2037"/>
                    <a:ext cx="1" cy="315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 type="triangle" w="med" len="med"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14" name="Group 105"/>
                <p:cNvGrpSpPr>
                  <a:grpSpLocks/>
                </p:cNvGrpSpPr>
                <p:nvPr/>
              </p:nvGrpSpPr>
              <p:grpSpPr bwMode="auto">
                <a:xfrm>
                  <a:off x="4147" y="2323"/>
                  <a:ext cx="85" cy="332"/>
                  <a:chOff x="4638" y="2215"/>
                  <a:chExt cx="96" cy="332"/>
                </a:xfrm>
              </p:grpSpPr>
              <p:sp>
                <p:nvSpPr>
                  <p:cNvPr id="137" name="Oval 106"/>
                  <p:cNvSpPr>
                    <a:spLocks noChangeArrowheads="1"/>
                  </p:cNvSpPr>
                  <p:nvPr/>
                </p:nvSpPr>
                <p:spPr bwMode="auto">
                  <a:xfrm rot="19140000">
                    <a:off x="4638" y="2394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38" name="Line 107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689" y="2215"/>
                    <a:ext cx="1" cy="332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15" name="Group 108"/>
                <p:cNvGrpSpPr>
                  <a:grpSpLocks/>
                </p:cNvGrpSpPr>
                <p:nvPr/>
              </p:nvGrpSpPr>
              <p:grpSpPr bwMode="auto">
                <a:xfrm>
                  <a:off x="4484" y="2140"/>
                  <a:ext cx="86" cy="331"/>
                  <a:chOff x="5018" y="2032"/>
                  <a:chExt cx="96" cy="331"/>
                </a:xfrm>
              </p:grpSpPr>
              <p:sp>
                <p:nvSpPr>
                  <p:cNvPr id="135" name="Oval 109"/>
                  <p:cNvSpPr>
                    <a:spLocks noChangeArrowheads="1"/>
                  </p:cNvSpPr>
                  <p:nvPr/>
                </p:nvSpPr>
                <p:spPr bwMode="auto">
                  <a:xfrm rot="19140000">
                    <a:off x="5018" y="2210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36" name="Line 11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5069" y="2032"/>
                    <a:ext cx="1" cy="331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16" name="Group 111"/>
                <p:cNvGrpSpPr>
                  <a:grpSpLocks/>
                </p:cNvGrpSpPr>
                <p:nvPr/>
              </p:nvGrpSpPr>
              <p:grpSpPr bwMode="auto">
                <a:xfrm>
                  <a:off x="4044" y="2524"/>
                  <a:ext cx="86" cy="331"/>
                  <a:chOff x="4523" y="2416"/>
                  <a:chExt cx="96" cy="331"/>
                </a:xfrm>
              </p:grpSpPr>
              <p:sp>
                <p:nvSpPr>
                  <p:cNvPr id="133" name="Oval 112"/>
                  <p:cNvSpPr>
                    <a:spLocks noChangeArrowheads="1"/>
                  </p:cNvSpPr>
                  <p:nvPr/>
                </p:nvSpPr>
                <p:spPr bwMode="auto">
                  <a:xfrm rot="19140000">
                    <a:off x="4523" y="2594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34" name="Line 113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573" y="2416"/>
                    <a:ext cx="3" cy="331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17" name="Group 114"/>
                <p:cNvGrpSpPr>
                  <a:grpSpLocks/>
                </p:cNvGrpSpPr>
                <p:nvPr/>
              </p:nvGrpSpPr>
              <p:grpSpPr bwMode="auto">
                <a:xfrm>
                  <a:off x="4412" y="2539"/>
                  <a:ext cx="85" cy="333"/>
                  <a:chOff x="4936" y="2431"/>
                  <a:chExt cx="96" cy="333"/>
                </a:xfrm>
              </p:grpSpPr>
              <p:sp>
                <p:nvSpPr>
                  <p:cNvPr id="131" name="Oval 115"/>
                  <p:cNvSpPr>
                    <a:spLocks noChangeArrowheads="1"/>
                  </p:cNvSpPr>
                  <p:nvPr/>
                </p:nvSpPr>
                <p:spPr bwMode="auto">
                  <a:xfrm rot="19200000">
                    <a:off x="4936" y="2611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32" name="Line 116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984" y="2431"/>
                    <a:ext cx="8" cy="333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18" name="Group 117"/>
                <p:cNvGrpSpPr>
                  <a:grpSpLocks/>
                </p:cNvGrpSpPr>
                <p:nvPr/>
              </p:nvGrpSpPr>
              <p:grpSpPr bwMode="auto">
                <a:xfrm>
                  <a:off x="4109" y="1712"/>
                  <a:ext cx="86" cy="316"/>
                  <a:chOff x="4596" y="1604"/>
                  <a:chExt cx="96" cy="316"/>
                </a:xfrm>
              </p:grpSpPr>
              <p:sp>
                <p:nvSpPr>
                  <p:cNvPr id="129" name="Oval 118"/>
                  <p:cNvSpPr>
                    <a:spLocks noChangeArrowheads="1"/>
                  </p:cNvSpPr>
                  <p:nvPr/>
                </p:nvSpPr>
                <p:spPr bwMode="auto">
                  <a:xfrm rot="8340000">
                    <a:off x="4596" y="1654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30" name="Line 119"/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4640" y="1604"/>
                    <a:ext cx="1" cy="316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19" name="Group 120"/>
                <p:cNvGrpSpPr>
                  <a:grpSpLocks/>
                </p:cNvGrpSpPr>
                <p:nvPr/>
              </p:nvGrpSpPr>
              <p:grpSpPr bwMode="auto">
                <a:xfrm>
                  <a:off x="3992" y="1697"/>
                  <a:ext cx="85" cy="332"/>
                  <a:chOff x="4464" y="1589"/>
                  <a:chExt cx="96" cy="332"/>
                </a:xfrm>
              </p:grpSpPr>
              <p:sp>
                <p:nvSpPr>
                  <p:cNvPr id="127" name="Oval 121"/>
                  <p:cNvSpPr>
                    <a:spLocks noChangeArrowheads="1"/>
                  </p:cNvSpPr>
                  <p:nvPr/>
                </p:nvSpPr>
                <p:spPr bwMode="auto">
                  <a:xfrm rot="19140000">
                    <a:off x="4464" y="1768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28" name="Line 122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516" y="1589"/>
                    <a:ext cx="0" cy="332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20" name="Group 123"/>
                <p:cNvGrpSpPr>
                  <a:grpSpLocks/>
                </p:cNvGrpSpPr>
                <p:nvPr/>
              </p:nvGrpSpPr>
              <p:grpSpPr bwMode="auto">
                <a:xfrm>
                  <a:off x="4015" y="2112"/>
                  <a:ext cx="85" cy="330"/>
                  <a:chOff x="4490" y="2004"/>
                  <a:chExt cx="96" cy="330"/>
                </a:xfrm>
              </p:grpSpPr>
              <p:sp>
                <p:nvSpPr>
                  <p:cNvPr id="125" name="Oval 124"/>
                  <p:cNvSpPr>
                    <a:spLocks noChangeArrowheads="1"/>
                  </p:cNvSpPr>
                  <p:nvPr/>
                </p:nvSpPr>
                <p:spPr bwMode="auto">
                  <a:xfrm rot="18960000">
                    <a:off x="4490" y="2181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26" name="Line 125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4530" y="2004"/>
                    <a:ext cx="16" cy="330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grpSp>
              <p:nvGrpSpPr>
                <p:cNvPr id="121" name="Group 126"/>
                <p:cNvGrpSpPr>
                  <a:grpSpLocks/>
                </p:cNvGrpSpPr>
                <p:nvPr/>
              </p:nvGrpSpPr>
              <p:grpSpPr bwMode="auto">
                <a:xfrm>
                  <a:off x="4360" y="2243"/>
                  <a:ext cx="85" cy="333"/>
                  <a:chOff x="4878" y="2135"/>
                  <a:chExt cx="96" cy="333"/>
                </a:xfrm>
              </p:grpSpPr>
              <p:sp>
                <p:nvSpPr>
                  <p:cNvPr id="123" name="Oval 127"/>
                  <p:cNvSpPr>
                    <a:spLocks noChangeArrowheads="1"/>
                  </p:cNvSpPr>
                  <p:nvPr/>
                </p:nvSpPr>
                <p:spPr bwMode="auto">
                  <a:xfrm rot="19080000">
                    <a:off x="4878" y="2315"/>
                    <a:ext cx="96" cy="96"/>
                  </a:xfrm>
                  <a:prstGeom prst="ellipse">
                    <a:avLst/>
                  </a:prstGeom>
                  <a:solidFill>
                    <a:srgbClr val="3365FB"/>
                  </a:solidFill>
                  <a:ln w="12700">
                    <a:solidFill>
                      <a:srgbClr val="000000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  <p:sp>
                <p:nvSpPr>
                  <p:cNvPr id="124" name="Line 128"/>
                  <p:cNvSpPr>
                    <a:spLocks noChangeShapeType="1"/>
                  </p:cNvSpPr>
                  <p:nvPr/>
                </p:nvSpPr>
                <p:spPr bwMode="auto">
                  <a:xfrm flipH="1" flipV="1">
                    <a:off x="4926" y="2135"/>
                    <a:ext cx="4" cy="333"/>
                  </a:xfrm>
                  <a:prstGeom prst="line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sz="1050"/>
                  </a:p>
                </p:txBody>
              </p:sp>
            </p:grpSp>
            <p:sp>
              <p:nvSpPr>
                <p:cNvPr id="122" name="Oval 129"/>
                <p:cNvSpPr>
                  <a:spLocks noChangeArrowheads="1"/>
                </p:cNvSpPr>
                <p:nvPr/>
              </p:nvSpPr>
              <p:spPr bwMode="auto">
                <a:xfrm>
                  <a:off x="3750" y="1653"/>
                  <a:ext cx="1035" cy="264"/>
                </a:xfrm>
                <a:prstGeom prst="ellipse">
                  <a:avLst/>
                </a:prstGeom>
                <a:noFill/>
                <a:ln w="127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50"/>
                </a:p>
              </p:txBody>
            </p:sp>
          </p:grpSp>
          <p:grpSp>
            <p:nvGrpSpPr>
              <p:cNvPr id="94" name="Group 130"/>
              <p:cNvGrpSpPr>
                <a:grpSpLocks/>
              </p:cNvGrpSpPr>
              <p:nvPr/>
            </p:nvGrpSpPr>
            <p:grpSpPr bwMode="auto">
              <a:xfrm>
                <a:off x="3086" y="1080"/>
                <a:ext cx="469" cy="1968"/>
                <a:chOff x="3062" y="972"/>
                <a:chExt cx="469" cy="1968"/>
              </a:xfrm>
            </p:grpSpPr>
            <p:sp>
              <p:nvSpPr>
                <p:cNvPr id="95" name="Line 131"/>
                <p:cNvSpPr>
                  <a:spLocks noChangeShapeType="1"/>
                </p:cNvSpPr>
                <p:nvPr/>
              </p:nvSpPr>
              <p:spPr bwMode="auto">
                <a:xfrm flipV="1">
                  <a:off x="3531" y="972"/>
                  <a:ext cx="0" cy="1968"/>
                </a:xfrm>
                <a:prstGeom prst="line">
                  <a:avLst/>
                </a:prstGeom>
                <a:noFill/>
                <a:ln w="101600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50"/>
                </a:p>
              </p:txBody>
            </p:sp>
            <p:grpSp>
              <p:nvGrpSpPr>
                <p:cNvPr id="96" name="Group 132"/>
                <p:cNvGrpSpPr>
                  <a:grpSpLocks/>
                </p:cNvGrpSpPr>
                <p:nvPr/>
              </p:nvGrpSpPr>
              <p:grpSpPr bwMode="auto">
                <a:xfrm>
                  <a:off x="3062" y="1665"/>
                  <a:ext cx="426" cy="444"/>
                  <a:chOff x="3436" y="1665"/>
                  <a:chExt cx="477" cy="444"/>
                </a:xfrm>
              </p:grpSpPr>
              <p:sp>
                <p:nvSpPr>
                  <p:cNvPr id="97" name="Rectangle 133"/>
                  <p:cNvSpPr>
                    <a:spLocks noChangeArrowheads="1"/>
                  </p:cNvSpPr>
                  <p:nvPr/>
                </p:nvSpPr>
                <p:spPr bwMode="auto">
                  <a:xfrm>
                    <a:off x="3436" y="1665"/>
                    <a:ext cx="378" cy="444"/>
                  </a:xfrm>
                  <a:prstGeom prst="rect">
                    <a:avLst/>
                  </a:prstGeom>
                  <a:noFill/>
                  <a:ln w="12700">
                    <a:solidFill>
                      <a:schemeClr val="bg1"/>
                    </a:solidFill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lIns="67865" tIns="33338" rIns="67865" bIns="33338">
                    <a:spAutoFit/>
                  </a:bodyPr>
                  <a:lstStyle/>
                  <a:p>
                    <a:pPr eaLnBrk="0" hangingPunct="0"/>
                    <a:r>
                      <a:rPr lang="en-US" sz="3000" dirty="0">
                        <a:solidFill>
                          <a:srgbClr val="800000"/>
                        </a:solidFill>
                        <a:latin typeface="Verdana" charset="0"/>
                      </a:rPr>
                      <a:t>B</a:t>
                    </a:r>
                  </a:p>
                </p:txBody>
              </p:sp>
              <p:sp>
                <p:nvSpPr>
                  <p:cNvPr id="98" name="Rectangle 134"/>
                  <p:cNvSpPr>
                    <a:spLocks noChangeArrowheads="1"/>
                  </p:cNvSpPr>
                  <p:nvPr/>
                </p:nvSpPr>
                <p:spPr bwMode="auto">
                  <a:xfrm>
                    <a:off x="3653" y="1812"/>
                    <a:ext cx="260" cy="289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lIns="67865" tIns="33338" rIns="67865" bIns="33338">
                    <a:spAutoFit/>
                  </a:bodyPr>
                  <a:lstStyle/>
                  <a:p>
                    <a:pPr eaLnBrk="0" hangingPunct="0"/>
                    <a:r>
                      <a:rPr lang="en-US" sz="1800" dirty="0">
                        <a:solidFill>
                          <a:srgbClr val="800000"/>
                        </a:solidFill>
                        <a:latin typeface="Verdana" charset="0"/>
                      </a:rPr>
                      <a:t>o</a:t>
                    </a:r>
                  </a:p>
                </p:txBody>
              </p:sp>
            </p:grpSp>
          </p:grpSp>
        </p:grpSp>
        <p:grpSp>
          <p:nvGrpSpPr>
            <p:cNvPr id="87" name="Group 139"/>
            <p:cNvGrpSpPr>
              <a:grpSpLocks/>
            </p:cNvGrpSpPr>
            <p:nvPr/>
          </p:nvGrpSpPr>
          <p:grpSpPr bwMode="auto">
            <a:xfrm>
              <a:off x="4851" y="1579"/>
              <a:ext cx="398" cy="1200"/>
              <a:chOff x="4851" y="1579"/>
              <a:chExt cx="398" cy="1200"/>
            </a:xfrm>
          </p:grpSpPr>
          <p:sp>
            <p:nvSpPr>
              <p:cNvPr id="88" name="Line 140"/>
              <p:cNvSpPr>
                <a:spLocks noChangeShapeType="1"/>
              </p:cNvSpPr>
              <p:nvPr/>
            </p:nvSpPr>
            <p:spPr bwMode="auto">
              <a:xfrm flipV="1">
                <a:off x="5234" y="1579"/>
                <a:ext cx="0" cy="1200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89" name="Rectangle 141"/>
              <p:cNvSpPr>
                <a:spLocks noChangeArrowheads="1"/>
              </p:cNvSpPr>
              <p:nvPr/>
            </p:nvSpPr>
            <p:spPr bwMode="auto">
              <a:xfrm>
                <a:off x="4851" y="1974"/>
                <a:ext cx="398" cy="32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67865" tIns="33338" rIns="67865" bIns="33338">
                <a:spAutoFit/>
              </a:bodyPr>
              <a:lstStyle/>
              <a:p>
                <a:pPr eaLnBrk="0" hangingPunct="0"/>
                <a:r>
                  <a:rPr lang="en-US" sz="2100" dirty="0">
                    <a:solidFill>
                      <a:srgbClr val="800000"/>
                    </a:solidFill>
                    <a:latin typeface="Verdana" charset="0"/>
                  </a:rPr>
                  <a:t>M</a:t>
                </a:r>
                <a:r>
                  <a:rPr lang="en-US" sz="2100" baseline="-25000" dirty="0">
                    <a:solidFill>
                      <a:srgbClr val="800000"/>
                    </a:solidFill>
                    <a:latin typeface="Verdana" charset="0"/>
                  </a:rPr>
                  <a:t>o</a:t>
                </a:r>
              </a:p>
            </p:txBody>
          </p:sp>
        </p:grpSp>
      </p:grpSp>
      <p:sp>
        <p:nvSpPr>
          <p:cNvPr id="224" name="TextBox 223"/>
          <p:cNvSpPr txBox="1"/>
          <p:nvPr/>
        </p:nvSpPr>
        <p:spPr>
          <a:xfrm>
            <a:off x="7026549" y="1548047"/>
            <a:ext cx="20546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An externally applied magnetic field will</a:t>
            </a:r>
          </a:p>
          <a:p>
            <a:r>
              <a:rPr lang="en-US" sz="1800" dirty="0"/>
              <a:t>align the net magnetic moment in it’s own direction.  </a:t>
            </a:r>
          </a:p>
        </p:txBody>
      </p:sp>
      <p:cxnSp>
        <p:nvCxnSpPr>
          <p:cNvPr id="162" name="Straight Connector 161"/>
          <p:cNvCxnSpPr/>
          <p:nvPr/>
        </p:nvCxnSpPr>
        <p:spPr>
          <a:xfrm>
            <a:off x="259563" y="687525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462777" y="825448"/>
            <a:ext cx="59891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Protons spin and have angular momentum</a:t>
            </a:r>
          </a:p>
          <a:p>
            <a:pPr algn="ctr"/>
            <a:r>
              <a:rPr lang="en-US" sz="2400" i="1" dirty="0"/>
              <a:t>This also gives them a magnetic moment</a:t>
            </a:r>
          </a:p>
        </p:txBody>
      </p:sp>
      <p:grpSp>
        <p:nvGrpSpPr>
          <p:cNvPr id="160" name="Group 7"/>
          <p:cNvGrpSpPr>
            <a:grpSpLocks/>
          </p:cNvGrpSpPr>
          <p:nvPr/>
        </p:nvGrpSpPr>
        <p:grpSpPr bwMode="auto">
          <a:xfrm>
            <a:off x="1056725" y="2027370"/>
            <a:ext cx="784622" cy="1553765"/>
            <a:chOff x="640" y="1565"/>
            <a:chExt cx="659" cy="1305"/>
          </a:xfrm>
        </p:grpSpPr>
        <p:sp>
          <p:nvSpPr>
            <p:cNvPr id="164" name="Line 8"/>
            <p:cNvSpPr>
              <a:spLocks noChangeShapeType="1"/>
            </p:cNvSpPr>
            <p:nvPr/>
          </p:nvSpPr>
          <p:spPr bwMode="auto">
            <a:xfrm flipV="1">
              <a:off x="640" y="1565"/>
              <a:ext cx="637" cy="1305"/>
            </a:xfrm>
            <a:prstGeom prst="line">
              <a:avLst/>
            </a:prstGeom>
            <a:noFill/>
            <a:ln w="1270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0"/>
            </a:p>
          </p:txBody>
        </p:sp>
        <p:grpSp>
          <p:nvGrpSpPr>
            <p:cNvPr id="167" name="Group 9"/>
            <p:cNvGrpSpPr>
              <a:grpSpLocks/>
            </p:cNvGrpSpPr>
            <p:nvPr/>
          </p:nvGrpSpPr>
          <p:grpSpPr bwMode="auto">
            <a:xfrm>
              <a:off x="817" y="1930"/>
              <a:ext cx="482" cy="531"/>
              <a:chOff x="817" y="1930"/>
              <a:chExt cx="482" cy="531"/>
            </a:xfrm>
          </p:grpSpPr>
          <p:sp>
            <p:nvSpPr>
              <p:cNvPr id="168" name="Oval 10"/>
              <p:cNvSpPr>
                <a:spLocks noChangeArrowheads="1"/>
              </p:cNvSpPr>
              <p:nvPr/>
            </p:nvSpPr>
            <p:spPr bwMode="auto">
              <a:xfrm>
                <a:off x="817" y="2061"/>
                <a:ext cx="281" cy="31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69" name="Arc 11"/>
              <p:cNvSpPr>
                <a:spLocks/>
              </p:cNvSpPr>
              <p:nvPr/>
            </p:nvSpPr>
            <p:spPr bwMode="auto">
              <a:xfrm>
                <a:off x="872" y="2087"/>
                <a:ext cx="215" cy="194"/>
              </a:xfrm>
              <a:custGeom>
                <a:avLst/>
                <a:gdLst>
                  <a:gd name="G0" fmla="+- 89 0 0"/>
                  <a:gd name="G1" fmla="+- 21600 0 0"/>
                  <a:gd name="G2" fmla="+- 21600 0 0"/>
                  <a:gd name="T0" fmla="*/ 0 w 21688"/>
                  <a:gd name="T1" fmla="*/ 1 h 21600"/>
                  <a:gd name="T2" fmla="*/ 21688 w 21688"/>
                  <a:gd name="T3" fmla="*/ 21489 h 21600"/>
                  <a:gd name="T4" fmla="*/ 89 w 21688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88" h="21600" fill="none" extrusionOk="0">
                    <a:moveTo>
                      <a:pt x="-1" y="0"/>
                    </a:moveTo>
                    <a:cubicBezTo>
                      <a:pt x="29" y="0"/>
                      <a:pt x="59" y="-1"/>
                      <a:pt x="89" y="-1"/>
                    </a:cubicBezTo>
                    <a:cubicBezTo>
                      <a:pt x="11975" y="-1"/>
                      <a:pt x="21627" y="9603"/>
                      <a:pt x="21688" y="21488"/>
                    </a:cubicBezTo>
                  </a:path>
                  <a:path w="21688" h="21600" stroke="0" extrusionOk="0">
                    <a:moveTo>
                      <a:pt x="-1" y="0"/>
                    </a:moveTo>
                    <a:cubicBezTo>
                      <a:pt x="29" y="0"/>
                      <a:pt x="59" y="-1"/>
                      <a:pt x="89" y="-1"/>
                    </a:cubicBezTo>
                    <a:cubicBezTo>
                      <a:pt x="11975" y="-1"/>
                      <a:pt x="21627" y="9603"/>
                      <a:pt x="21688" y="21488"/>
                    </a:cubicBezTo>
                    <a:lnTo>
                      <a:pt x="89" y="2160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70" name="Arc 12"/>
              <p:cNvSpPr>
                <a:spLocks/>
              </p:cNvSpPr>
              <p:nvPr/>
            </p:nvSpPr>
            <p:spPr bwMode="auto">
              <a:xfrm>
                <a:off x="822" y="2166"/>
                <a:ext cx="202" cy="199"/>
              </a:xfrm>
              <a:custGeom>
                <a:avLst/>
                <a:gdLst>
                  <a:gd name="G0" fmla="+- 95 0 0"/>
                  <a:gd name="G1" fmla="+- 21600 0 0"/>
                  <a:gd name="G2" fmla="+- 21600 0 0"/>
                  <a:gd name="T0" fmla="*/ 0 w 21694"/>
                  <a:gd name="T1" fmla="*/ 1 h 21600"/>
                  <a:gd name="T2" fmla="*/ 21694 w 21694"/>
                  <a:gd name="T3" fmla="*/ 21491 h 21600"/>
                  <a:gd name="T4" fmla="*/ 95 w 21694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94" h="21600" fill="none" extrusionOk="0">
                    <a:moveTo>
                      <a:pt x="-1" y="0"/>
                    </a:moveTo>
                    <a:cubicBezTo>
                      <a:pt x="31" y="0"/>
                      <a:pt x="63" y="-1"/>
                      <a:pt x="95" y="-1"/>
                    </a:cubicBezTo>
                    <a:cubicBezTo>
                      <a:pt x="11981" y="-1"/>
                      <a:pt x="21634" y="9604"/>
                      <a:pt x="21694" y="21490"/>
                    </a:cubicBezTo>
                  </a:path>
                  <a:path w="21694" h="21600" stroke="0" extrusionOk="0">
                    <a:moveTo>
                      <a:pt x="-1" y="0"/>
                    </a:moveTo>
                    <a:cubicBezTo>
                      <a:pt x="31" y="0"/>
                      <a:pt x="63" y="-1"/>
                      <a:pt x="95" y="-1"/>
                    </a:cubicBezTo>
                    <a:cubicBezTo>
                      <a:pt x="11981" y="-1"/>
                      <a:pt x="21634" y="9604"/>
                      <a:pt x="21694" y="21490"/>
                    </a:cubicBezTo>
                    <a:lnTo>
                      <a:pt x="95" y="2160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171" name="Arc 13"/>
              <p:cNvSpPr>
                <a:spLocks/>
              </p:cNvSpPr>
              <p:nvPr/>
            </p:nvSpPr>
            <p:spPr bwMode="auto">
              <a:xfrm>
                <a:off x="821" y="2269"/>
                <a:ext cx="115" cy="139"/>
              </a:xfrm>
              <a:custGeom>
                <a:avLst/>
                <a:gdLst>
                  <a:gd name="G0" fmla="+- 0 0 0"/>
                  <a:gd name="G1" fmla="+- 21600 0 0"/>
                  <a:gd name="G2" fmla="+- 21600 0 0"/>
                  <a:gd name="T0" fmla="*/ 0 w 21600"/>
                  <a:gd name="T1" fmla="*/ 0 h 21600"/>
                  <a:gd name="T2" fmla="*/ 21600 w 21600"/>
                  <a:gd name="T3" fmla="*/ 21600 h 21600"/>
                  <a:gd name="T4" fmla="*/ 0 w 21600"/>
                  <a:gd name="T5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grpSp>
            <p:nvGrpSpPr>
              <p:cNvPr id="172" name="Group 14"/>
              <p:cNvGrpSpPr>
                <a:grpSpLocks/>
              </p:cNvGrpSpPr>
              <p:nvPr/>
            </p:nvGrpSpPr>
            <p:grpSpPr bwMode="auto">
              <a:xfrm>
                <a:off x="912" y="2188"/>
                <a:ext cx="387" cy="116"/>
                <a:chOff x="1220" y="2188"/>
                <a:chExt cx="282" cy="148"/>
              </a:xfrm>
            </p:grpSpPr>
            <p:sp>
              <p:nvSpPr>
                <p:cNvPr id="174" name="Arc 15"/>
                <p:cNvSpPr>
                  <a:spLocks/>
                </p:cNvSpPr>
                <p:nvPr/>
              </p:nvSpPr>
              <p:spPr bwMode="auto">
                <a:xfrm>
                  <a:off x="1343" y="2188"/>
                  <a:ext cx="159" cy="61"/>
                </a:xfrm>
                <a:custGeom>
                  <a:avLst/>
                  <a:gdLst>
                    <a:gd name="G0" fmla="+- 136 0 0"/>
                    <a:gd name="G1" fmla="+- 21600 0 0"/>
                    <a:gd name="G2" fmla="+- 21600 0 0"/>
                    <a:gd name="T0" fmla="*/ 0 w 21736"/>
                    <a:gd name="T1" fmla="*/ 1 h 21600"/>
                    <a:gd name="T2" fmla="*/ 21736 w 21736"/>
                    <a:gd name="T3" fmla="*/ 21600 h 21600"/>
                    <a:gd name="T4" fmla="*/ 136 w 21736"/>
                    <a:gd name="T5" fmla="*/ 216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1736" h="21600" fill="none" extrusionOk="0">
                      <a:moveTo>
                        <a:pt x="-1" y="0"/>
                      </a:moveTo>
                      <a:cubicBezTo>
                        <a:pt x="45" y="0"/>
                        <a:pt x="90" y="-1"/>
                        <a:pt x="136" y="-1"/>
                      </a:cubicBezTo>
                      <a:cubicBezTo>
                        <a:pt x="12065" y="-1"/>
                        <a:pt x="21736" y="9670"/>
                        <a:pt x="21736" y="21600"/>
                      </a:cubicBezTo>
                    </a:path>
                    <a:path w="21736" h="21600" stroke="0" extrusionOk="0">
                      <a:moveTo>
                        <a:pt x="-1" y="0"/>
                      </a:moveTo>
                      <a:cubicBezTo>
                        <a:pt x="45" y="0"/>
                        <a:pt x="90" y="-1"/>
                        <a:pt x="136" y="-1"/>
                      </a:cubicBezTo>
                      <a:cubicBezTo>
                        <a:pt x="12065" y="-1"/>
                        <a:pt x="21736" y="9670"/>
                        <a:pt x="21736" y="21600"/>
                      </a:cubicBezTo>
                      <a:lnTo>
                        <a:pt x="136" y="2160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 type="triangle" w="med" len="med"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50"/>
                </a:p>
              </p:txBody>
            </p:sp>
            <p:sp>
              <p:nvSpPr>
                <p:cNvPr id="175" name="Arc 16"/>
                <p:cNvSpPr>
                  <a:spLocks/>
                </p:cNvSpPr>
                <p:nvPr/>
              </p:nvSpPr>
              <p:spPr bwMode="auto">
                <a:xfrm>
                  <a:off x="1220" y="2249"/>
                  <a:ext cx="281" cy="87"/>
                </a:xfrm>
                <a:custGeom>
                  <a:avLst/>
                  <a:gdLst>
                    <a:gd name="G0" fmla="+- 0 0 0"/>
                    <a:gd name="G1" fmla="+- 0 0 0"/>
                    <a:gd name="G2" fmla="+- 21600 0 0"/>
                    <a:gd name="T0" fmla="*/ 21600 w 21600"/>
                    <a:gd name="T1" fmla="*/ 0 h 21600"/>
                    <a:gd name="T2" fmla="*/ 0 w 21600"/>
                    <a:gd name="T3" fmla="*/ 21600 h 21600"/>
                    <a:gd name="T4" fmla="*/ 0 w 21600"/>
                    <a:gd name="T5" fmla="*/ 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1600" h="21600" fill="none" extrusionOk="0">
                      <a:moveTo>
                        <a:pt x="21600" y="0"/>
                      </a:moveTo>
                      <a:cubicBezTo>
                        <a:pt x="21600" y="11929"/>
                        <a:pt x="11929" y="21599"/>
                        <a:pt x="0" y="21599"/>
                      </a:cubicBezTo>
                    </a:path>
                    <a:path w="21600" h="21600" stroke="0" extrusionOk="0">
                      <a:moveTo>
                        <a:pt x="21600" y="0"/>
                      </a:moveTo>
                      <a:cubicBezTo>
                        <a:pt x="21600" y="11929"/>
                        <a:pt x="11929" y="21599"/>
                        <a:pt x="0" y="2159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38100" cap="rnd">
                  <a:solidFill>
                    <a:schemeClr val="hlink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1050"/>
                </a:p>
              </p:txBody>
            </p:sp>
          </p:grpSp>
          <p:sp>
            <p:nvSpPr>
              <p:cNvPr id="173" name="Rectangle 17"/>
              <p:cNvSpPr>
                <a:spLocks noChangeArrowheads="1"/>
              </p:cNvSpPr>
              <p:nvPr/>
            </p:nvSpPr>
            <p:spPr bwMode="auto">
              <a:xfrm>
                <a:off x="818" y="1930"/>
                <a:ext cx="308" cy="5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lIns="44053" tIns="21431" rIns="44053" bIns="21431">
                <a:spAutoFit/>
              </a:bodyPr>
              <a:lstStyle/>
              <a:p>
                <a:pPr defTabSz="280988" eaLnBrk="0" hangingPunct="0"/>
                <a:r>
                  <a:rPr lang="en-US" sz="3825" dirty="0">
                    <a:latin typeface="Times New Roman" charset="0"/>
                  </a:rPr>
                  <a:t>+</a:t>
                </a:r>
              </a:p>
            </p:txBody>
          </p:sp>
        </p:grpSp>
      </p:grpSp>
      <p:grpSp>
        <p:nvGrpSpPr>
          <p:cNvPr id="176" name="Group 2"/>
          <p:cNvGrpSpPr>
            <a:grpSpLocks/>
          </p:cNvGrpSpPr>
          <p:nvPr/>
        </p:nvGrpSpPr>
        <p:grpSpPr bwMode="auto">
          <a:xfrm>
            <a:off x="2146365" y="2056539"/>
            <a:ext cx="842963" cy="1701404"/>
            <a:chOff x="4428" y="1584"/>
            <a:chExt cx="708" cy="1429"/>
          </a:xfrm>
        </p:grpSpPr>
        <p:sp>
          <p:nvSpPr>
            <p:cNvPr id="177" name="Line 3"/>
            <p:cNvSpPr>
              <a:spLocks noChangeShapeType="1"/>
            </p:cNvSpPr>
            <p:nvPr/>
          </p:nvSpPr>
          <p:spPr bwMode="auto">
            <a:xfrm flipV="1">
              <a:off x="4428" y="1584"/>
              <a:ext cx="708" cy="1429"/>
            </a:xfrm>
            <a:prstGeom prst="line">
              <a:avLst/>
            </a:prstGeom>
            <a:noFill/>
            <a:ln w="1270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0"/>
            </a:p>
          </p:txBody>
        </p:sp>
        <p:sp>
          <p:nvSpPr>
            <p:cNvPr id="178" name="Rectangle 4"/>
            <p:cNvSpPr>
              <a:spLocks noChangeArrowheads="1"/>
            </p:cNvSpPr>
            <p:nvPr/>
          </p:nvSpPr>
          <p:spPr bwMode="auto">
            <a:xfrm rot="1589111">
              <a:off x="4556" y="1824"/>
              <a:ext cx="407" cy="105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0"/>
            </a:p>
          </p:txBody>
        </p:sp>
        <p:sp>
          <p:nvSpPr>
            <p:cNvPr id="179" name="Rectangle 5"/>
            <p:cNvSpPr>
              <a:spLocks noChangeArrowheads="1"/>
            </p:cNvSpPr>
            <p:nvPr/>
          </p:nvSpPr>
          <p:spPr bwMode="auto">
            <a:xfrm>
              <a:off x="4854" y="1900"/>
              <a:ext cx="209" cy="2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44053" tIns="21431" rIns="44053" bIns="21431">
              <a:spAutoFit/>
            </a:bodyPr>
            <a:lstStyle/>
            <a:p>
              <a:pPr defTabSz="280988" eaLnBrk="0" hangingPunct="0"/>
              <a:r>
                <a:rPr lang="en-US" sz="1725"/>
                <a:t>N</a:t>
              </a:r>
            </a:p>
          </p:txBody>
        </p:sp>
        <p:sp>
          <p:nvSpPr>
            <p:cNvPr id="180" name="Rectangle 6"/>
            <p:cNvSpPr>
              <a:spLocks noChangeArrowheads="1"/>
            </p:cNvSpPr>
            <p:nvPr/>
          </p:nvSpPr>
          <p:spPr bwMode="auto">
            <a:xfrm>
              <a:off x="4505" y="2469"/>
              <a:ext cx="199" cy="2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44053" tIns="21431" rIns="44053" bIns="21431">
              <a:spAutoFit/>
            </a:bodyPr>
            <a:lstStyle/>
            <a:p>
              <a:pPr defTabSz="280988" eaLnBrk="0" hangingPunct="0"/>
              <a:r>
                <a:rPr lang="en-US" sz="1725"/>
                <a:t>S</a:t>
              </a:r>
            </a:p>
          </p:txBody>
        </p:sp>
      </p:grpSp>
      <p:sp>
        <p:nvSpPr>
          <p:cNvPr id="181" name="TextBox 180"/>
          <p:cNvSpPr txBox="1"/>
          <p:nvPr/>
        </p:nvSpPr>
        <p:spPr>
          <a:xfrm>
            <a:off x="631381" y="3765320"/>
            <a:ext cx="31495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A moving charge creates a current, a current creates a magnetic field (and vice versa)</a:t>
            </a:r>
          </a:p>
        </p:txBody>
      </p:sp>
      <p:sp>
        <p:nvSpPr>
          <p:cNvPr id="182" name="Rounded Rectangle 181"/>
          <p:cNvSpPr/>
          <p:nvPr/>
        </p:nvSpPr>
        <p:spPr>
          <a:xfrm>
            <a:off x="544394" y="1749012"/>
            <a:ext cx="3086100" cy="312722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Connector 182"/>
          <p:cNvCxnSpPr/>
          <p:nvPr/>
        </p:nvCxnSpPr>
        <p:spPr>
          <a:xfrm>
            <a:off x="6945376" y="1489628"/>
            <a:ext cx="0" cy="3046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itle 1"/>
          <p:cNvSpPr>
            <a:spLocks noGrp="1"/>
          </p:cNvSpPr>
          <p:nvPr>
            <p:ph type="title"/>
          </p:nvPr>
        </p:nvSpPr>
        <p:spPr>
          <a:xfrm>
            <a:off x="163572" y="8302"/>
            <a:ext cx="8066027" cy="857250"/>
          </a:xfrm>
        </p:spPr>
        <p:txBody>
          <a:bodyPr/>
          <a:lstStyle/>
          <a:p>
            <a:r>
              <a:rPr lang="en-US" dirty="0" smtClean="0"/>
              <a:t>Why Do </a:t>
            </a:r>
            <a:r>
              <a:rPr lang="en-US" dirty="0" smtClean="0"/>
              <a:t>We Need a </a:t>
            </a:r>
            <a:r>
              <a:rPr lang="en-US" dirty="0" smtClean="0"/>
              <a:t>Big Magnet?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494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66921" y="1083084"/>
            <a:ext cx="56642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US" sz="1800" dirty="0" smtClean="0"/>
              <a:t>To generate an image, </a:t>
            </a:r>
            <a:r>
              <a:rPr lang="en-US" sz="1800" dirty="0" smtClean="0"/>
              <a:t>we excite protons with an RF pulse (magnetic </a:t>
            </a:r>
            <a:r>
              <a:rPr lang="en-US" sz="1800" dirty="0" smtClean="0"/>
              <a:t>field </a:t>
            </a:r>
            <a:r>
              <a:rPr lang="en-US" sz="1800" dirty="0" smtClean="0"/>
              <a:t>B</a:t>
            </a:r>
            <a:r>
              <a:rPr lang="en-US" sz="1800" baseline="-25000" dirty="0" smtClean="0"/>
              <a:t>1</a:t>
            </a:r>
            <a:r>
              <a:rPr lang="en-US" sz="1800" dirty="0" smtClean="0"/>
              <a:t>) orthogonal to </a:t>
            </a:r>
            <a:r>
              <a:rPr lang="en-US" sz="1800" dirty="0" smtClean="0"/>
              <a:t>B</a:t>
            </a:r>
            <a:r>
              <a:rPr lang="en-US" sz="1800" baseline="-25000" dirty="0" smtClean="0"/>
              <a:t>0</a:t>
            </a:r>
          </a:p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US" sz="1800" dirty="0" smtClean="0"/>
              <a:t>Magnetization protons </a:t>
            </a:r>
            <a:r>
              <a:rPr lang="en-US" sz="1800" dirty="0" err="1" smtClean="0"/>
              <a:t>precesses</a:t>
            </a:r>
            <a:r>
              <a:rPr lang="en-US" sz="1800" dirty="0" smtClean="0"/>
              <a:t> </a:t>
            </a:r>
            <a:r>
              <a:rPr lang="en-US" sz="1800" dirty="0" smtClean="0"/>
              <a:t>about B</a:t>
            </a:r>
            <a:r>
              <a:rPr lang="en-US" sz="1800" baseline="-25000" dirty="0" smtClean="0"/>
              <a:t>0</a:t>
            </a:r>
            <a:r>
              <a:rPr lang="en-US" sz="1800" dirty="0" smtClean="0"/>
              <a:t> at a frequency proportional to the strength of </a:t>
            </a:r>
            <a:r>
              <a:rPr lang="en-US" sz="1800" dirty="0" smtClean="0"/>
              <a:t>B</a:t>
            </a:r>
            <a:r>
              <a:rPr lang="en-US" sz="1800" baseline="-25000" dirty="0" smtClean="0"/>
              <a:t>0</a:t>
            </a:r>
            <a:endParaRPr lang="en-US" sz="1800" dirty="0" smtClean="0"/>
          </a:p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US" sz="1800" dirty="0" smtClean="0"/>
              <a:t>This </a:t>
            </a:r>
            <a:r>
              <a:rPr lang="en-US" sz="1800" dirty="0" smtClean="0"/>
              <a:t>creates </a:t>
            </a:r>
            <a:r>
              <a:rPr lang="en-US" sz="1800" dirty="0" smtClean="0"/>
              <a:t>a voltage in a receiver coil placed close to the </a:t>
            </a:r>
            <a:r>
              <a:rPr lang="en-US" sz="1800" dirty="0" smtClean="0"/>
              <a:t>head</a:t>
            </a:r>
          </a:p>
          <a:p>
            <a:pPr marL="285750" indent="-285750">
              <a:spcAft>
                <a:spcPts val="1200"/>
              </a:spcAft>
              <a:buFont typeface="Arial" charset="0"/>
              <a:buChar char="•"/>
            </a:pPr>
            <a:r>
              <a:rPr lang="en-US" sz="1800" dirty="0" smtClean="0"/>
              <a:t>Gradients used to alter both frequency and phase of spinning protons, which allows us to localize (i.e., identify where) each of the protons are located =&gt; Make pictures!</a:t>
            </a:r>
            <a:endParaRPr lang="en-US" sz="1800" dirty="0" smtClean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259563" y="687525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506677" y="958082"/>
            <a:ext cx="2364140" cy="2479353"/>
            <a:chOff x="481277" y="1254415"/>
            <a:chExt cx="2364140" cy="2479353"/>
          </a:xfrm>
        </p:grpSpPr>
        <p:grpSp>
          <p:nvGrpSpPr>
            <p:cNvPr id="7" name="Group 6"/>
            <p:cNvGrpSpPr/>
            <p:nvPr/>
          </p:nvGrpSpPr>
          <p:grpSpPr>
            <a:xfrm>
              <a:off x="481277" y="1733625"/>
              <a:ext cx="2364140" cy="2000143"/>
              <a:chOff x="1531144" y="2046685"/>
              <a:chExt cx="1828800" cy="1485900"/>
            </a:xfrm>
          </p:grpSpPr>
          <p:sp>
            <p:nvSpPr>
              <p:cNvPr id="225" name="Oval 3"/>
              <p:cNvSpPr>
                <a:spLocks noChangeArrowheads="1"/>
              </p:cNvSpPr>
              <p:nvPr/>
            </p:nvSpPr>
            <p:spPr bwMode="auto">
              <a:xfrm>
                <a:off x="1645444" y="2675335"/>
                <a:ext cx="1485900" cy="62865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26" name="Line 4"/>
              <p:cNvSpPr>
                <a:spLocks noChangeShapeType="1"/>
              </p:cNvSpPr>
              <p:nvPr/>
            </p:nvSpPr>
            <p:spPr bwMode="auto">
              <a:xfrm flipH="1">
                <a:off x="1531144" y="3018235"/>
                <a:ext cx="857250" cy="119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27" name="Line 5"/>
              <p:cNvSpPr>
                <a:spLocks noChangeShapeType="1"/>
              </p:cNvSpPr>
              <p:nvPr/>
            </p:nvSpPr>
            <p:spPr bwMode="auto">
              <a:xfrm flipV="1">
                <a:off x="1874044" y="2503885"/>
                <a:ext cx="1028700" cy="10287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28" name="Line 6"/>
              <p:cNvSpPr>
                <a:spLocks noChangeShapeType="1"/>
              </p:cNvSpPr>
              <p:nvPr/>
            </p:nvSpPr>
            <p:spPr bwMode="auto">
              <a:xfrm>
                <a:off x="2388394" y="3018235"/>
                <a:ext cx="971550" cy="119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  <p:sp>
            <p:nvSpPr>
              <p:cNvPr id="229" name="Line 7"/>
              <p:cNvSpPr>
                <a:spLocks noChangeShapeType="1"/>
              </p:cNvSpPr>
              <p:nvPr/>
            </p:nvSpPr>
            <p:spPr bwMode="auto">
              <a:xfrm flipV="1">
                <a:off x="2388394" y="2046685"/>
                <a:ext cx="1191" cy="97155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prstDash val="sysDot"/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050"/>
              </a:p>
            </p:txBody>
          </p:sp>
        </p:grpSp>
        <p:sp>
          <p:nvSpPr>
            <p:cNvPr id="21" name="Rectangle 133"/>
            <p:cNvSpPr>
              <a:spLocks noChangeArrowheads="1"/>
            </p:cNvSpPr>
            <p:nvPr/>
          </p:nvSpPr>
          <p:spPr bwMode="auto">
            <a:xfrm>
              <a:off x="1388499" y="1254415"/>
              <a:ext cx="401937" cy="52863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865" tIns="33338" rIns="67865" bIns="33338">
              <a:spAutoFit/>
            </a:bodyPr>
            <a:lstStyle/>
            <a:p>
              <a:pPr eaLnBrk="0" hangingPunct="0"/>
              <a:r>
                <a:rPr lang="en-US" sz="3000" dirty="0">
                  <a:solidFill>
                    <a:srgbClr val="800000"/>
                  </a:solidFill>
                  <a:latin typeface="Verdana" charset="0"/>
                </a:rPr>
                <a:t>B</a:t>
              </a:r>
            </a:p>
          </p:txBody>
        </p:sp>
        <p:sp>
          <p:nvSpPr>
            <p:cNvPr id="22" name="Rectangle 134"/>
            <p:cNvSpPr>
              <a:spLocks noChangeArrowheads="1"/>
            </p:cNvSpPr>
            <p:nvPr/>
          </p:nvSpPr>
          <p:spPr bwMode="auto">
            <a:xfrm>
              <a:off x="1619241" y="1429437"/>
              <a:ext cx="276464" cy="34409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865" tIns="33338" rIns="67865" bIns="33338">
              <a:spAutoFit/>
            </a:bodyPr>
            <a:lstStyle/>
            <a:p>
              <a:pPr eaLnBrk="0" hangingPunct="0"/>
              <a:r>
                <a:rPr lang="en-US" sz="1800" dirty="0">
                  <a:solidFill>
                    <a:srgbClr val="800000"/>
                  </a:solidFill>
                  <a:latin typeface="Verdana" charset="0"/>
                </a:rPr>
                <a:t>o</a:t>
              </a:r>
            </a:p>
          </p:txBody>
        </p:sp>
        <p:sp>
          <p:nvSpPr>
            <p:cNvPr id="24" name="Rectangle 133"/>
            <p:cNvSpPr>
              <a:spLocks noChangeArrowheads="1"/>
            </p:cNvSpPr>
            <p:nvPr/>
          </p:nvSpPr>
          <p:spPr bwMode="auto">
            <a:xfrm>
              <a:off x="2096459" y="1873176"/>
              <a:ext cx="401937" cy="52863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865" tIns="33338" rIns="67865" bIns="33338">
              <a:spAutoFit/>
            </a:bodyPr>
            <a:lstStyle/>
            <a:p>
              <a:pPr eaLnBrk="0" hangingPunct="0"/>
              <a:r>
                <a:rPr lang="en-US" sz="3000" dirty="0">
                  <a:solidFill>
                    <a:srgbClr val="800000"/>
                  </a:solidFill>
                  <a:latin typeface="Verdana" charset="0"/>
                </a:rPr>
                <a:t>B</a:t>
              </a:r>
            </a:p>
          </p:txBody>
        </p:sp>
        <p:sp>
          <p:nvSpPr>
            <p:cNvPr id="25" name="Rectangle 134"/>
            <p:cNvSpPr>
              <a:spLocks noChangeArrowheads="1"/>
            </p:cNvSpPr>
            <p:nvPr/>
          </p:nvSpPr>
          <p:spPr bwMode="auto">
            <a:xfrm>
              <a:off x="2327201" y="2048198"/>
              <a:ext cx="284532" cy="34432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67865" tIns="33338" rIns="67865" bIns="33338">
              <a:spAutoFit/>
            </a:bodyPr>
            <a:lstStyle/>
            <a:p>
              <a:pPr eaLnBrk="0" hangingPunct="0"/>
              <a:r>
                <a:rPr lang="en-US" sz="1800" dirty="0" smtClean="0">
                  <a:solidFill>
                    <a:srgbClr val="800000"/>
                  </a:solidFill>
                  <a:latin typeface="Verdana" charset="0"/>
                </a:rPr>
                <a:t>1</a:t>
              </a:r>
              <a:endParaRPr lang="en-US" sz="1800" dirty="0">
                <a:solidFill>
                  <a:srgbClr val="800000"/>
                </a:solidFill>
                <a:latin typeface="Verdana" charset="0"/>
              </a:endParaRPr>
            </a:p>
          </p:txBody>
        </p:sp>
        <p:sp>
          <p:nvSpPr>
            <p:cNvPr id="13" name="Down Arrow 12"/>
            <p:cNvSpPr/>
            <p:nvPr/>
          </p:nvSpPr>
          <p:spPr>
            <a:xfrm rot="14955011">
              <a:off x="907706" y="2533620"/>
              <a:ext cx="314590" cy="229525"/>
            </a:xfrm>
            <a:prstGeom prst="downArrow">
              <a:avLst>
                <a:gd name="adj1" fmla="val 2364"/>
                <a:gd name="adj2" fmla="val 5622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Down Arrow 31"/>
            <p:cNvSpPr/>
            <p:nvPr/>
          </p:nvSpPr>
          <p:spPr>
            <a:xfrm rot="4354129">
              <a:off x="1820274" y="3287768"/>
              <a:ext cx="314590" cy="229525"/>
            </a:xfrm>
            <a:prstGeom prst="downArrow">
              <a:avLst>
                <a:gd name="adj1" fmla="val 2364"/>
                <a:gd name="adj2" fmla="val 5622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17" y="3640246"/>
            <a:ext cx="1511300" cy="4191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75773" y="4169762"/>
            <a:ext cx="2278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 smtClean="0"/>
              <a:t>Larmor</a:t>
            </a:r>
            <a:r>
              <a:rPr lang="en-US" sz="2000" i="1" dirty="0" smtClean="0"/>
              <a:t> Frequency</a:t>
            </a:r>
            <a:endParaRPr lang="en-US" sz="2000" i="1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448"/>
          <a:stretch/>
        </p:blipFill>
        <p:spPr>
          <a:xfrm>
            <a:off x="740682" y="2109855"/>
            <a:ext cx="216377" cy="323436"/>
          </a:xfrm>
          <a:prstGeom prst="rect">
            <a:avLst/>
          </a:prstGeom>
        </p:spPr>
      </p:pic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163572" y="8302"/>
            <a:ext cx="8066027" cy="857250"/>
          </a:xfrm>
        </p:spPr>
        <p:txBody>
          <a:bodyPr/>
          <a:lstStyle/>
          <a:p>
            <a:r>
              <a:rPr lang="en-US" dirty="0" smtClean="0"/>
              <a:t>Generating Images – Stuff Happens!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32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910" y="2726222"/>
            <a:ext cx="6208970" cy="1959558"/>
          </a:xfrm>
        </p:spPr>
        <p:txBody>
          <a:bodyPr>
            <a:noAutofit/>
          </a:bodyPr>
          <a:lstStyle/>
          <a:p>
            <a:pPr marL="285750" indent="-285750">
              <a:lnSpc>
                <a:spcPct val="100000"/>
              </a:lnSpc>
              <a:spcAft>
                <a:spcPts val="600"/>
              </a:spcAft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In 2D MRI we make a </a:t>
            </a:r>
            <a:r>
              <a:rPr lang="en-US" dirty="0" smtClean="0">
                <a:solidFill>
                  <a:srgbClr val="000000"/>
                </a:solidFill>
              </a:rPr>
              <a:t>single </a:t>
            </a:r>
            <a:r>
              <a:rPr lang="en-US" b="1" dirty="0">
                <a:solidFill>
                  <a:srgbClr val="000000"/>
                </a:solidFill>
              </a:rPr>
              <a:t>slice</a:t>
            </a:r>
            <a:r>
              <a:rPr lang="en-US" dirty="0">
                <a:solidFill>
                  <a:srgbClr val="000000"/>
                </a:solidFill>
              </a:rPr>
              <a:t> at a </a:t>
            </a:r>
            <a:r>
              <a:rPr lang="en-US" dirty="0" smtClean="0">
                <a:solidFill>
                  <a:srgbClr val="000000"/>
                </a:solidFill>
              </a:rPr>
              <a:t>time</a:t>
            </a:r>
          </a:p>
          <a:p>
            <a:pPr marL="285750" indent="-285750">
              <a:lnSpc>
                <a:spcPct val="100000"/>
              </a:lnSpc>
              <a:spcAft>
                <a:spcPts val="600"/>
              </a:spcAft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For axial slices we apply a gradient along z-axis when we turn on the RF pulse</a:t>
            </a:r>
            <a:endParaRPr lang="en-US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00000"/>
              </a:lnSpc>
              <a:spcAft>
                <a:spcPts val="600"/>
              </a:spcAft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Each </a:t>
            </a:r>
            <a:r>
              <a:rPr lang="en-US" b="1" dirty="0">
                <a:solidFill>
                  <a:srgbClr val="000000"/>
                </a:solidFill>
              </a:rPr>
              <a:t>slice</a:t>
            </a:r>
            <a:r>
              <a:rPr lang="en-US" dirty="0">
                <a:solidFill>
                  <a:srgbClr val="000000"/>
                </a:solidFill>
              </a:rPr>
              <a:t> is </a:t>
            </a:r>
            <a:r>
              <a:rPr lang="en-US" dirty="0" smtClean="0">
                <a:solidFill>
                  <a:srgbClr val="000000"/>
                </a:solidFill>
              </a:rPr>
              <a:t>broken down into lots of </a:t>
            </a:r>
            <a:r>
              <a:rPr lang="en-US" b="1" dirty="0" smtClean="0">
                <a:solidFill>
                  <a:srgbClr val="000000"/>
                </a:solidFill>
              </a:rPr>
              <a:t>voxels (volume elements)</a:t>
            </a:r>
            <a:r>
              <a:rPr lang="en-US" dirty="0" smtClean="0">
                <a:solidFill>
                  <a:srgbClr val="000000"/>
                </a:solidFill>
              </a:rPr>
              <a:t> where </a:t>
            </a:r>
            <a:r>
              <a:rPr lang="en-US" dirty="0" smtClean="0">
                <a:solidFill>
                  <a:srgbClr val="000000"/>
                </a:solidFill>
              </a:rPr>
              <a:t>x</a:t>
            </a:r>
            <a:r>
              <a:rPr lang="en-US" dirty="0">
                <a:solidFill>
                  <a:srgbClr val="000000"/>
                </a:solidFill>
              </a:rPr>
              <a:t>, y coordinate corresponds to a unique </a:t>
            </a:r>
            <a:r>
              <a:rPr lang="en-US" dirty="0" smtClean="0">
                <a:solidFill>
                  <a:srgbClr val="000000"/>
                </a:solidFill>
              </a:rPr>
              <a:t>frequency &amp; phase </a:t>
            </a:r>
            <a:r>
              <a:rPr lang="en-US" dirty="0">
                <a:solidFill>
                  <a:srgbClr val="000000"/>
                </a:solidFill>
              </a:rPr>
              <a:t>of relaxation (due to </a:t>
            </a:r>
            <a:r>
              <a:rPr lang="en-US" dirty="0" smtClean="0">
                <a:solidFill>
                  <a:srgbClr val="000000"/>
                </a:solidFill>
              </a:rPr>
              <a:t>additional gradients)</a:t>
            </a:r>
            <a:endParaRPr lang="en-US" dirty="0" smtClean="0">
              <a:solidFill>
                <a:srgbClr val="000000"/>
              </a:solidFill>
            </a:endParaRPr>
          </a:p>
        </p:txBody>
      </p:sp>
      <p:pic>
        <p:nvPicPr>
          <p:cNvPr id="4" name="Picture 3" descr="sliceselection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513" y="865552"/>
            <a:ext cx="2647360" cy="2959338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63573" y="8302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 smtClean="0"/>
              <a:t>What </a:t>
            </a:r>
            <a:r>
              <a:rPr lang="en-US" dirty="0"/>
              <a:t>is a voxel?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59563" y="572082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163573" y="687525"/>
            <a:ext cx="6082646" cy="1902919"/>
            <a:chOff x="253127" y="687525"/>
            <a:chExt cx="6082646" cy="1902919"/>
          </a:xfrm>
        </p:grpSpPr>
        <p:pic>
          <p:nvPicPr>
            <p:cNvPr id="5" name="Picture 4" descr="index_brains_trans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3127" y="687525"/>
              <a:ext cx="3967101" cy="1902919"/>
            </a:xfrm>
            <a:prstGeom prst="rect">
              <a:avLst/>
            </a:prstGeom>
          </p:spPr>
        </p:pic>
        <p:pic>
          <p:nvPicPr>
            <p:cNvPr id="6" name="Picture 5" descr="Screenshot 2015-01-29 12.28.09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2214" y="695031"/>
              <a:ext cx="1883559" cy="1571330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 flipV="1">
              <a:off x="3843867" y="1557867"/>
              <a:ext cx="1219200" cy="81117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3722727" y="1574597"/>
              <a:ext cx="118534" cy="1287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9829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RM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" t="18889" r="12620" b="9925"/>
          <a:stretch/>
        </p:blipFill>
        <p:spPr bwMode="auto">
          <a:xfrm>
            <a:off x="3024388" y="2839440"/>
            <a:ext cx="2692280" cy="2207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zoom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283"/>
          <a:stretch/>
        </p:blipFill>
        <p:spPr>
          <a:xfrm>
            <a:off x="1786407" y="853112"/>
            <a:ext cx="1462949" cy="1783611"/>
          </a:xfrm>
          <a:prstGeom prst="rect">
            <a:avLst/>
          </a:prstGeom>
        </p:spPr>
      </p:pic>
      <p:pic>
        <p:nvPicPr>
          <p:cNvPr id="12" name="Picture 11" descr="2b6f5e54ad1adbf8a450aca845613f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63" y="853278"/>
            <a:ext cx="1535861" cy="1760031"/>
          </a:xfrm>
          <a:prstGeom prst="rect">
            <a:avLst/>
          </a:prstGeom>
        </p:spPr>
      </p:pic>
      <p:pic>
        <p:nvPicPr>
          <p:cNvPr id="15" name="Picture 14" descr="MRI-DTIBrain-9223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579" y="844645"/>
            <a:ext cx="2387052" cy="168497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005323" y="4620557"/>
            <a:ext cx="1402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chemeClr val="bg1"/>
                </a:solidFill>
              </a:rPr>
              <a:t>BOLD fMRI</a:t>
            </a:r>
            <a:endParaRPr lang="en-US" sz="1800" b="1" dirty="0">
              <a:solidFill>
                <a:schemeClr val="bg1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812296" y="687524"/>
            <a:ext cx="1873469" cy="4359481"/>
            <a:chOff x="6242204" y="1074386"/>
            <a:chExt cx="1648208" cy="4027746"/>
          </a:xfrm>
        </p:grpSpPr>
        <p:pic>
          <p:nvPicPr>
            <p:cNvPr id="14" name="Picture 13" descr="10921882_10152519457566244_869466511_n.jpg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696" r="35070"/>
            <a:stretch/>
          </p:blipFill>
          <p:spPr>
            <a:xfrm>
              <a:off x="6242204" y="1074386"/>
              <a:ext cx="1529168" cy="3933032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6242204" y="4794355"/>
              <a:ext cx="16482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Cortical Thickness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5241544" y="2129514"/>
            <a:ext cx="598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DTI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03553" y="2613309"/>
            <a:ext cx="4844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T2</a:t>
            </a:r>
            <a:endParaRPr lang="en-US" sz="2000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259563" y="687525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163572" y="8302"/>
            <a:ext cx="8066027" cy="857250"/>
          </a:xfrm>
        </p:spPr>
        <p:txBody>
          <a:bodyPr/>
          <a:lstStyle/>
          <a:p>
            <a:r>
              <a:rPr lang="en-US" dirty="0" smtClean="0"/>
              <a:t>MRI – Powerful Because So Many Contrasts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2251590" y="2604461"/>
            <a:ext cx="5409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PD</a:t>
            </a:r>
            <a:endParaRPr lang="en-US" sz="2000" dirty="0"/>
          </a:p>
        </p:txBody>
      </p:sp>
      <p:pic>
        <p:nvPicPr>
          <p:cNvPr id="23" name="Picture 4" descr="C:\Classes\Summer-MRI-Course\pics\partial-vol-whole.gif"/>
          <p:cNvPicPr>
            <a:picLocks noChangeAspect="1" noChangeArrowheads="1"/>
          </p:cNvPicPr>
          <p:nvPr/>
        </p:nvPicPr>
        <p:blipFill rotWithShape="1">
          <a:blip r:embed="rId8">
            <a:lum brigh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33" r="-862"/>
          <a:stretch/>
        </p:blipFill>
        <p:spPr bwMode="auto">
          <a:xfrm>
            <a:off x="243698" y="3004571"/>
            <a:ext cx="1499984" cy="183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/>
          <p:cNvSpPr txBox="1"/>
          <p:nvPr/>
        </p:nvSpPr>
        <p:spPr>
          <a:xfrm>
            <a:off x="713739" y="4764189"/>
            <a:ext cx="483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48189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8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06" b="5904"/>
          <a:stretch>
            <a:fillRect/>
          </a:stretch>
        </p:blipFill>
        <p:spPr bwMode="auto">
          <a:xfrm>
            <a:off x="3281881" y="793143"/>
            <a:ext cx="2561937" cy="3778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49" name="TextBox 5"/>
          <p:cNvSpPr txBox="1">
            <a:spLocks noChangeArrowheads="1"/>
          </p:cNvSpPr>
          <p:nvPr/>
        </p:nvSpPr>
        <p:spPr bwMode="auto">
          <a:xfrm>
            <a:off x="3142126" y="4550843"/>
            <a:ext cx="1925527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1350"/>
              <a:t>www.greyc.ensicaen.fr</a:t>
            </a:r>
            <a:endParaRPr lang="en-US" altLang="x-none" sz="1350" dirty="0"/>
          </a:p>
        </p:txBody>
      </p:sp>
      <p:pic>
        <p:nvPicPr>
          <p:cNvPr id="57350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8785" y="714213"/>
            <a:ext cx="3380317" cy="3857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Straight Connector 9"/>
          <p:cNvCxnSpPr/>
          <p:nvPr/>
        </p:nvCxnSpPr>
        <p:spPr>
          <a:xfrm>
            <a:off x="259563" y="687525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163572" y="8302"/>
            <a:ext cx="8066027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dirty="0" smtClean="0"/>
              <a:t>Diffusion Tensor Imaging (DTI)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8073" y="1004947"/>
            <a:ext cx="2804053" cy="3826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400" dirty="0" smtClean="0"/>
              <a:t>Measures mobility of water</a:t>
            </a:r>
            <a:endParaRPr lang="en-US" sz="2400" dirty="0"/>
          </a:p>
          <a:p>
            <a:pPr>
              <a:spcAft>
                <a:spcPts val="1600"/>
              </a:spcAft>
            </a:pPr>
            <a:r>
              <a:rPr lang="en-US" sz="2400" dirty="0" smtClean="0"/>
              <a:t>Water inside an axon is very limited in directions it can move</a:t>
            </a:r>
            <a:endParaRPr lang="en-US" sz="2400" dirty="0"/>
          </a:p>
          <a:p>
            <a:pPr>
              <a:spcAft>
                <a:spcPts val="1600"/>
              </a:spcAft>
            </a:pPr>
            <a:r>
              <a:rPr lang="en-US" sz="2400" dirty="0" smtClean="0"/>
              <a:t>DTI essentially measures that limited mobility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85615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>
          <a:xfrm>
            <a:off x="311700" y="143537"/>
            <a:ext cx="8520600" cy="572700"/>
          </a:xfrm>
        </p:spPr>
        <p:txBody>
          <a:bodyPr/>
          <a:lstStyle/>
          <a:p>
            <a:pPr eaLnBrk="1" hangingPunct="1"/>
            <a:r>
              <a:rPr lang="en-US" altLang="x-none" dirty="0" smtClean="0">
                <a:ea typeface="ＭＳ Ｐゴシック" charset="-128"/>
              </a:rPr>
              <a:t>BOLD fMRI</a:t>
            </a:r>
            <a:endParaRPr lang="en-US" altLang="x-none" dirty="0">
              <a:ea typeface="ＭＳ Ｐゴシック" charset="-128"/>
            </a:endParaRPr>
          </a:p>
        </p:txBody>
      </p:sp>
      <p:sp>
        <p:nvSpPr>
          <p:cNvPr id="1085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1699" y="767665"/>
            <a:ext cx="5140703" cy="3416400"/>
          </a:xfrm>
        </p:spPr>
        <p:txBody>
          <a:bodyPr/>
          <a:lstStyle/>
          <a:p>
            <a:pPr eaLnBrk="1" hangingPunct="1"/>
            <a:r>
              <a:rPr lang="en-US" altLang="x-none" sz="2400" dirty="0" smtClean="0">
                <a:solidFill>
                  <a:srgbClr val="000000"/>
                </a:solidFill>
                <a:ea typeface="ＭＳ Ｐゴシック" charset="-128"/>
              </a:rPr>
              <a:t>Uses magnetic properties of blood to infer neuronal activity</a:t>
            </a:r>
          </a:p>
          <a:p>
            <a:pPr eaLnBrk="1" hangingPunct="1"/>
            <a:r>
              <a:rPr lang="en-US" altLang="x-none" sz="2400" dirty="0" smtClean="0">
                <a:solidFill>
                  <a:srgbClr val="000000"/>
                </a:solidFill>
                <a:ea typeface="ＭＳ Ｐゴシック" charset="-128"/>
              </a:rPr>
              <a:t>Thus – it is not a direct measure of neuronal activity</a:t>
            </a:r>
          </a:p>
          <a:p>
            <a:pPr eaLnBrk="1" hangingPunct="1"/>
            <a:r>
              <a:rPr lang="en-US" altLang="x-none" sz="2400" dirty="0" smtClean="0">
                <a:solidFill>
                  <a:srgbClr val="000000"/>
                </a:solidFill>
                <a:ea typeface="ＭＳ Ｐゴシック" charset="-128"/>
              </a:rPr>
              <a:t>Very useful for non-invasively measuring activity with relatively high spatial resolution and fairly high temporal resolution</a:t>
            </a:r>
            <a:endParaRPr lang="en-US" altLang="x-none" sz="2400" dirty="0">
              <a:solidFill>
                <a:srgbClr val="000000"/>
              </a:solidFill>
              <a:ea typeface="ＭＳ Ｐゴシック" charset="-128"/>
            </a:endParaRPr>
          </a:p>
        </p:txBody>
      </p:sp>
      <p:pic>
        <p:nvPicPr>
          <p:cNvPr id="108547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81" t="32292" r="15625" b="13542"/>
          <a:stretch>
            <a:fillRect/>
          </a:stretch>
        </p:blipFill>
        <p:spPr bwMode="auto">
          <a:xfrm>
            <a:off x="5716712" y="710839"/>
            <a:ext cx="3243506" cy="3922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549" name="Text Box 6"/>
          <p:cNvSpPr txBox="1">
            <a:spLocks noChangeArrowheads="1"/>
          </p:cNvSpPr>
          <p:nvPr/>
        </p:nvSpPr>
        <p:spPr bwMode="auto">
          <a:xfrm>
            <a:off x="5926863" y="4674807"/>
            <a:ext cx="2340520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defTabSz="685800" eaLnBrk="1" hangingPunct="1"/>
            <a:r>
              <a:rPr lang="en-US" altLang="x-none" sz="1350" dirty="0" smtClean="0">
                <a:solidFill>
                  <a:srgbClr val="000000"/>
                </a:solidFill>
              </a:rPr>
              <a:t>Eden, VanMeter </a:t>
            </a:r>
            <a:r>
              <a:rPr lang="en-US" altLang="x-none" sz="1350" dirty="0">
                <a:solidFill>
                  <a:srgbClr val="000000"/>
                </a:solidFill>
              </a:rPr>
              <a:t>et al., 1996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259563" y="687525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580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149395"/>
            <a:ext cx="8520600" cy="572700"/>
          </a:xfrm>
        </p:spPr>
        <p:txBody>
          <a:bodyPr/>
          <a:lstStyle/>
          <a:p>
            <a:r>
              <a:rPr lang="en-US" dirty="0" smtClean="0"/>
              <a:t>MPRAGE – Main Type of Image Used in </a:t>
            </a:r>
            <a:r>
              <a:rPr lang="en-US" dirty="0" err="1" smtClean="0"/>
              <a:t>FreeSurfer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700" y="780492"/>
            <a:ext cx="4165685" cy="3416400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Magnetization Prepared Rapid Gradient Echo 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0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Provides great contrast between gray and white matter (T1-weighted)</a:t>
            </a:r>
          </a:p>
          <a:p>
            <a:pPr marL="285750" indent="-285750">
              <a:lnSpc>
                <a:spcPct val="10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Unfortunately, parts </a:t>
            </a:r>
            <a:r>
              <a:rPr lang="en-US" sz="2400" dirty="0" err="1" smtClean="0">
                <a:solidFill>
                  <a:srgbClr val="000000"/>
                </a:solidFill>
              </a:rPr>
              <a:t>pial</a:t>
            </a:r>
            <a:r>
              <a:rPr lang="en-US" sz="2400" dirty="0" smtClean="0">
                <a:solidFill>
                  <a:srgbClr val="000000"/>
                </a:solidFill>
              </a:rPr>
              <a:t> surface have about the same intensity as gray matter</a:t>
            </a:r>
          </a:p>
          <a:p>
            <a:pPr marL="285750" lvl="1" indent="-3175">
              <a:lnSpc>
                <a:spcPct val="10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000" b="1" i="1" dirty="0" smtClean="0">
                <a:solidFill>
                  <a:srgbClr val="000000"/>
                </a:solidFill>
              </a:rPr>
              <a:t>This confuses </a:t>
            </a:r>
            <a:r>
              <a:rPr lang="en-US" sz="2000" b="1" i="1" dirty="0" err="1" smtClean="0">
                <a:solidFill>
                  <a:srgbClr val="000000"/>
                </a:solidFill>
              </a:rPr>
              <a:t>FreeSurfer</a:t>
            </a:r>
            <a:r>
              <a:rPr lang="en-US" sz="2000" b="1" i="1" dirty="0" smtClean="0">
                <a:solidFill>
                  <a:srgbClr val="000000"/>
                </a:solidFill>
              </a:rPr>
              <a:t>!!</a:t>
            </a:r>
            <a:endParaRPr lang="en-US" sz="2000" b="1" i="1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496" y="722095"/>
            <a:ext cx="4408578" cy="4408578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259563" y="687525"/>
            <a:ext cx="86489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8112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6152</TotalTime>
  <Words>494</Words>
  <Application>Microsoft Macintosh PowerPoint</Application>
  <PresentationFormat>On-screen Show (16:9)</PresentationFormat>
  <Paragraphs>72</Paragraphs>
  <Slides>11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simple-light-2</vt:lpstr>
      <vt:lpstr>Introduction to MRI</vt:lpstr>
      <vt:lpstr>Basis of All MRI – Magnetic Properties of Protons</vt:lpstr>
      <vt:lpstr>Why Do We Need a Big Magnet?</vt:lpstr>
      <vt:lpstr>Generating Images – Stuff Happens!</vt:lpstr>
      <vt:lpstr>PowerPoint Presentation</vt:lpstr>
      <vt:lpstr>MRI – Powerful Because So Many Contrasts</vt:lpstr>
      <vt:lpstr>PowerPoint Presentation</vt:lpstr>
      <vt:lpstr>BOLD fMRI</vt:lpstr>
      <vt:lpstr>MPRAGE – Main Type of Image Used in FreeSurfer</vt:lpstr>
      <vt:lpstr>PowerPoint Presentation</vt:lpstr>
      <vt:lpstr>Cortical Thickness in MJ &amp; Alcohol Users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FreeSurfer Tutorial</dc:title>
  <cp:lastModifiedBy>John VanMeter</cp:lastModifiedBy>
  <cp:revision>67</cp:revision>
  <cp:lastPrinted>2016-06-24T17:24:10Z</cp:lastPrinted>
  <dcterms:modified xsi:type="dcterms:W3CDTF">2017-06-26T06:01:18Z</dcterms:modified>
</cp:coreProperties>
</file>